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9" r:id="rId7"/>
    <p:sldId id="258" r:id="rId8"/>
    <p:sldId id="268" r:id="rId9"/>
    <p:sldId id="270" r:id="rId10"/>
    <p:sldId id="275" r:id="rId11"/>
    <p:sldId id="271" r:id="rId12"/>
    <p:sldId id="273" r:id="rId13"/>
    <p:sldId id="283" r:id="rId14"/>
    <p:sldId id="285" r:id="rId15"/>
    <p:sldId id="277" r:id="rId16"/>
    <p:sldId id="278" r:id="rId17"/>
    <p:sldId id="279" r:id="rId18"/>
    <p:sldId id="280" r:id="rId19"/>
    <p:sldId id="266" r:id="rId20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4">
          <p15:clr>
            <a:srgbClr val="A4A3A4"/>
          </p15:clr>
        </p15:guide>
        <p15:guide id="2" pos="29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99"/>
    <a:srgbClr val="007DAA"/>
    <a:srgbClr val="0D699A"/>
    <a:srgbClr val="1A1A1A"/>
    <a:srgbClr val="287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Vaalea tyyli 3 - Korostu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1522" y="62"/>
      </p:cViewPr>
      <p:guideLst>
        <p:guide orient="horz" pos="2254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. 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2491433"/>
            <a:ext cx="7518399" cy="119156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792123"/>
            <a:ext cx="7518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7" name="Kuva 6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4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. Lopetusdia">
    <p:bg>
      <p:bgPr>
        <a:solidFill>
          <a:srgbClr val="0D6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32424" y="37828"/>
            <a:ext cx="9073747" cy="6782072"/>
          </a:xfrm>
          <a:prstGeom prst="rect">
            <a:avLst/>
          </a:prstGeom>
          <a:noFill/>
          <a:ln w="76200" cap="sq" cmpd="sng">
            <a:solidFill>
              <a:srgbClr val="FFFFF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/>
          <a:srcRect t="50000"/>
          <a:stretch/>
        </p:blipFill>
        <p:spPr>
          <a:xfrm>
            <a:off x="4420681" y="43232"/>
            <a:ext cx="304800" cy="15240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/>
          <a:srcRect b="43705"/>
          <a:stretch/>
        </p:blipFill>
        <p:spPr>
          <a:xfrm>
            <a:off x="4422775" y="6686413"/>
            <a:ext cx="304800" cy="171587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57822" y="3276600"/>
            <a:ext cx="152400" cy="30480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8926752" y="3276600"/>
            <a:ext cx="152400" cy="30480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4908" y="2673350"/>
            <a:ext cx="44831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6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. Sisältödia valkoise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876301"/>
            <a:ext cx="7619990" cy="1143000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2107315"/>
            <a:ext cx="7518400" cy="33908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10" name="Kuva 9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1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. Sisältödia sinisellä taustalla">
    <p:bg>
      <p:bgPr>
        <a:solidFill>
          <a:srgbClr val="0D6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873482"/>
            <a:ext cx="7518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2118082"/>
            <a:ext cx="7518400" cy="339089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4241800" cy="36830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8356" y="6179256"/>
            <a:ext cx="965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6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. Sisältödi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6101"/>
            <a:ext cx="8229600" cy="1143000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87712"/>
            <a:ext cx="4038600" cy="3394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787712"/>
            <a:ext cx="4038600" cy="3394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3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Sisältö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4503" y="533778"/>
            <a:ext cx="4317997" cy="114300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4503" y="1760229"/>
            <a:ext cx="4317998" cy="28050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5054602" y="455084"/>
            <a:ext cx="3809368" cy="2506133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16" name="Kuvan paikkamerkki 12"/>
          <p:cNvSpPr>
            <a:spLocks noGrp="1"/>
          </p:cNvSpPr>
          <p:nvPr>
            <p:ph type="pic" sz="quarter" idx="11"/>
          </p:nvPr>
        </p:nvSpPr>
        <p:spPr>
          <a:xfrm>
            <a:off x="5054602" y="3023299"/>
            <a:ext cx="3809368" cy="2506133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Sisältö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3578225"/>
            <a:ext cx="7518400" cy="838054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12800" y="4520873"/>
            <a:ext cx="7518400" cy="1138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428998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9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Otsikko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746044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267" y="2919839"/>
            <a:ext cx="6815666" cy="619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. Välidia">
    <p:bg>
      <p:bgPr>
        <a:solidFill>
          <a:srgbClr val="0D6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20799" y="2919839"/>
            <a:ext cx="6547557" cy="619573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4241800" cy="3683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8356" y="6179256"/>
            <a:ext cx="965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6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746044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6" name="Kuva 5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2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3390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747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7DA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Avanne – </a:t>
            </a:r>
            <a:r>
              <a:rPr lang="fi-FI" dirty="0" err="1"/>
              <a:t>Kui</a:t>
            </a:r>
            <a:r>
              <a:rPr lang="fi-FI" dirty="0"/>
              <a:t> tuo on </a:t>
            </a:r>
            <a:r>
              <a:rPr lang="fi-FI" dirty="0" err="1"/>
              <a:t>tommonen</a:t>
            </a:r>
            <a:r>
              <a:rPr lang="fi-FI" dirty="0"/>
              <a:t>, mitä sille tehdään?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388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B78DCF-A24E-46EE-9CC4-6822A4F8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Follikuliitti</a:t>
            </a:r>
            <a:r>
              <a:rPr lang="fi-FI" dirty="0"/>
              <a:t> eli karvatupentulehdus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F4C792F-1701-48A0-B398-976E2189E57C}"/>
              </a:ext>
            </a:extLst>
          </p:cNvPr>
          <p:cNvSpPr txBox="1"/>
          <p:nvPr/>
        </p:nvSpPr>
        <p:spPr>
          <a:xfrm>
            <a:off x="323556" y="2016482"/>
            <a:ext cx="80076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Karvatupet voivat tulehtua, jos sidokset poistetaan liian rajusti ja  ihokarvat    repeävät sidosta poistaessa tai ne poistetaan huolimattomasti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Ilmenee punoittavina pilkkuina karvatuppien alueella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Karvat ajettava kuivalta iholta myötäkarvaan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u="sng" dirty="0">
                <a:solidFill>
                  <a:schemeClr val="bg1"/>
                </a:solidFill>
              </a:rPr>
              <a:t>Hoito</a:t>
            </a:r>
            <a:r>
              <a:rPr lang="fi-FI" dirty="0">
                <a:solidFill>
                  <a:schemeClr val="bg1"/>
                </a:solidFill>
              </a:rPr>
              <a:t>: </a:t>
            </a:r>
            <a:endParaRPr lang="fi-FI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fi-FI" dirty="0">
                <a:solidFill>
                  <a:schemeClr val="bg1"/>
                </a:solidFill>
                <a:sym typeface="Wingdings" panose="05000000000000000000" pitchFamily="2" charset="2"/>
              </a:rPr>
              <a:t>	 tiheiden sidosvaihtojen välttäminen</a:t>
            </a:r>
          </a:p>
          <a:p>
            <a:pPr lvl="1"/>
            <a:r>
              <a:rPr lang="fi-FI" dirty="0">
                <a:solidFill>
                  <a:schemeClr val="bg1"/>
                </a:solidFill>
                <a:sym typeface="Wingdings" panose="05000000000000000000" pitchFamily="2" charset="2"/>
              </a:rPr>
              <a:t>Kaksiosaisten sidosten käyttö</a:t>
            </a:r>
          </a:p>
          <a:p>
            <a:pPr lvl="1"/>
            <a:r>
              <a:rPr lang="fi-FI" dirty="0">
                <a:solidFill>
                  <a:schemeClr val="bg1"/>
                </a:solidFill>
                <a:sym typeface="Wingdings" panose="05000000000000000000" pitchFamily="2" charset="2"/>
              </a:rPr>
              <a:t>Oikea ja hellävarainen sidosten poistotekniikka</a:t>
            </a:r>
          </a:p>
          <a:p>
            <a:pPr lvl="1"/>
            <a:r>
              <a:rPr lang="fi-FI" dirty="0">
                <a:solidFill>
                  <a:schemeClr val="bg1"/>
                </a:solidFill>
                <a:sym typeface="Wingdings" panose="05000000000000000000" pitchFamily="2" charset="2"/>
              </a:rPr>
              <a:t>  Sidosten poistosuihkeen käyttö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Hydrokortisoni liuosta kahden viikon ajan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      pohjalevyn vaihdon yhteydessä </a:t>
            </a:r>
          </a:p>
          <a:p>
            <a:pPr lvl="1"/>
            <a:r>
              <a:rPr lang="fi-FI" dirty="0">
                <a:solidFill>
                  <a:schemeClr val="bg1"/>
                </a:solidFill>
                <a:sym typeface="Wingdings" panose="05000000000000000000" pitchFamily="2" charset="2"/>
              </a:rPr>
              <a:t> pieni määrä kerralla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1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0A44A8-6FA9-436F-86E3-CA9E0530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26" y="374944"/>
            <a:ext cx="7518400" cy="1143000"/>
          </a:xfrm>
        </p:spPr>
        <p:txBody>
          <a:bodyPr/>
          <a:lstStyle/>
          <a:p>
            <a:r>
              <a:rPr lang="fi-FI" dirty="0"/>
              <a:t>Fistelit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3A713D-234F-4F2A-8DC5-E5D877E8C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98" y="1517944"/>
            <a:ext cx="7518400" cy="3390895"/>
          </a:xfrm>
        </p:spPr>
        <p:txBody>
          <a:bodyPr/>
          <a:lstStyle/>
          <a:p>
            <a:r>
              <a:rPr lang="fi-FI" dirty="0"/>
              <a:t>Fistelin muodostuminen-&gt;  </a:t>
            </a:r>
            <a:r>
              <a:rPr lang="fi-FI" dirty="0" err="1"/>
              <a:t>crohn,divertikuloosi</a:t>
            </a:r>
            <a:r>
              <a:rPr lang="fi-FI" dirty="0"/>
              <a:t>, sädehoito</a:t>
            </a:r>
          </a:p>
          <a:p>
            <a:pPr marL="0" indent="0">
              <a:buNone/>
            </a:pPr>
            <a:r>
              <a:rPr lang="fi-FI" dirty="0"/>
              <a:t>     leikkaus komplikaatio</a:t>
            </a:r>
            <a:r>
              <a:rPr lang="fi-FI" dirty="0">
                <a:sym typeface="Wingdings" panose="05000000000000000000" pitchFamily="2" charset="2"/>
              </a:rPr>
              <a:t> aliravittu</a:t>
            </a:r>
            <a:endParaRPr lang="fi-FI" dirty="0"/>
          </a:p>
          <a:p>
            <a:r>
              <a:rPr lang="fi-FI" dirty="0" err="1"/>
              <a:t>Enterokutaanifistelissä</a:t>
            </a:r>
            <a:r>
              <a:rPr lang="fi-FI" dirty="0"/>
              <a:t> on yhteys suolesta iholle.</a:t>
            </a:r>
          </a:p>
          <a:p>
            <a:r>
              <a:rPr lang="fi-FI" dirty="0"/>
              <a:t>Monesti fistelit  vaativat leikkauksen</a:t>
            </a:r>
          </a:p>
          <a:p>
            <a:r>
              <a:rPr lang="fi-FI" dirty="0"/>
              <a:t>Ihoärsytys yleistä</a:t>
            </a:r>
          </a:p>
          <a:p>
            <a:r>
              <a:rPr lang="fi-FI" dirty="0" err="1"/>
              <a:t>Konservatiivininen</a:t>
            </a:r>
            <a:r>
              <a:rPr lang="fi-FI" dirty="0"/>
              <a:t> hoito yleensä</a:t>
            </a:r>
          </a:p>
          <a:p>
            <a:pPr marL="0" indent="0">
              <a:buNone/>
            </a:pPr>
            <a:r>
              <a:rPr lang="fi-FI" dirty="0"/>
              <a:t>     ensisijainen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341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Granulooma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Sidekudoksen syylämäinen/”röpelöinen” liikakasvu, syy paikallinen ihoärsytys (avannetuotteet,ompeleet tai avanne erite)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u="sng" dirty="0"/>
              <a:t>HOITO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/>
              <a:t>Laapistus</a:t>
            </a:r>
            <a:r>
              <a:rPr lang="fi-FI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/>
              <a:t>Diatermiahoito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Laserhoito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Avanteen oikeanlainen hoito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Oikea sidos? Konsultoi!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857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16282"/>
            <a:ext cx="7518400" cy="1143000"/>
          </a:xfrm>
        </p:spPr>
        <p:txBody>
          <a:bodyPr/>
          <a:lstStyle/>
          <a:p>
            <a:r>
              <a:rPr lang="fi-FI" dirty="0"/>
              <a:t>Toiminnalliset ongelmat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01262"/>
            <a:ext cx="2871177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u="sng" dirty="0"/>
              <a:t>Ummetus</a:t>
            </a:r>
          </a:p>
          <a:p>
            <a:pPr marL="0" indent="0">
              <a:buNone/>
            </a:pPr>
            <a:endParaRPr lang="fi-FI" u="sng" dirty="0"/>
          </a:p>
          <a:p>
            <a:r>
              <a:rPr lang="fi-FI" dirty="0"/>
              <a:t>Yleistä paksusuolileikatulla</a:t>
            </a:r>
          </a:p>
          <a:p>
            <a:r>
              <a:rPr lang="fi-FI" dirty="0"/>
              <a:t>Riittävästi </a:t>
            </a:r>
            <a:r>
              <a:rPr lang="fi-FI" dirty="0" err="1"/>
              <a:t>liikuntaa,nesteitä</a:t>
            </a:r>
            <a:r>
              <a:rPr lang="fi-FI" dirty="0"/>
              <a:t> ja kuituja</a:t>
            </a:r>
          </a:p>
          <a:p>
            <a:r>
              <a:rPr lang="fi-FI" dirty="0"/>
              <a:t>Säännöllinen ruokailu</a:t>
            </a:r>
          </a:p>
          <a:p>
            <a:r>
              <a:rPr lang="fi-FI" dirty="0"/>
              <a:t>Tarvittaessa </a:t>
            </a:r>
            <a:r>
              <a:rPr lang="fi-FI" dirty="0" err="1"/>
              <a:t>laksatiiveja,kuitulisää</a:t>
            </a:r>
            <a:r>
              <a:rPr lang="fi-FI" dirty="0"/>
              <a:t> ja luumumehua</a:t>
            </a:r>
          </a:p>
          <a:p>
            <a:r>
              <a:rPr lang="fi-FI" dirty="0"/>
              <a:t>Jos ummetus ei helpotu, vatsakipu ja pahoinvointi pahenee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      Lääkäriin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5108330" y="1670539"/>
            <a:ext cx="36839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>
                <a:solidFill>
                  <a:schemeClr val="bg1"/>
                </a:solidFill>
              </a:rPr>
              <a:t>Ripuli</a:t>
            </a:r>
          </a:p>
          <a:p>
            <a:endParaRPr lang="fi-FI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Tyypillistä ohutsuoliavanneleikatuilla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Ulosteen määrän seuranta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Neste-ja suolatasapaino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Jos ripuli pitkittyy, yleistila laskee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  <a:sym typeface="Wingdings" panose="05000000000000000000" pitchFamily="2" charset="2"/>
              </a:rPr>
              <a:t>Lääkäriin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8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Toiminnalliset ongelmat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u="sng" dirty="0"/>
              <a:t>Ilmavaivat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Erilaiset ruoka-aineet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Mm. Tuore leipä, kaali,  paprika, sipuli, omena, </a:t>
            </a:r>
            <a:r>
              <a:rPr lang="fi-FI" dirty="0" err="1"/>
              <a:t>xylitoli</a:t>
            </a:r>
            <a:r>
              <a:rPr lang="fi-FI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hiilihapolliset juomat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Rauhallinen ruokailuhetki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Ruoka pureskeltava hyvin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Liikunnan lisääminen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29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Toiminnalliset ongelmat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u="sng" dirty="0"/>
              <a:t>Ulosteen paha haju</a:t>
            </a:r>
          </a:p>
          <a:p>
            <a:r>
              <a:rPr lang="fi-FI" dirty="0"/>
              <a:t>Monet ruoka-aineet aiheuttavat pahaa hajua</a:t>
            </a:r>
          </a:p>
          <a:p>
            <a:r>
              <a:rPr lang="fi-FI" dirty="0"/>
              <a:t>Esim. Sipuli, parsa, kala, savustettu ruoka</a:t>
            </a:r>
          </a:p>
          <a:p>
            <a:r>
              <a:rPr lang="fi-FI" dirty="0"/>
              <a:t>Myös antibiootit, vitamiinit, kivennäisaineet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u="sng" dirty="0"/>
              <a:t>Hajua vähentävät</a:t>
            </a:r>
          </a:p>
          <a:p>
            <a:r>
              <a:rPr lang="fi-FI" dirty="0"/>
              <a:t>Hapanmaitotuotteet, karpalo sekä puolukkamehu, maitohappobakteeri, hajua poistavat tuotteet (liukastava deodorantti)</a:t>
            </a:r>
          </a:p>
        </p:txBody>
      </p:sp>
    </p:spTree>
    <p:extLst>
      <p:ext uri="{BB962C8B-B14F-4D97-AF65-F5344CB8AC3E}">
        <p14:creationId xmlns:p14="http://schemas.microsoft.com/office/powerpoint/2010/main" val="221005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20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Ennaltaehkäisy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Suurin osa ongelmista tulee esille ensimmäisen vuoden aikana leikkauksesta</a:t>
            </a:r>
          </a:p>
          <a:p>
            <a:r>
              <a:rPr lang="fi-FI" dirty="0"/>
              <a:t>Jopa 30-40% avanneleikatuista kohtaa jonkinlaisen ongelman avanteen kanssa</a:t>
            </a:r>
          </a:p>
          <a:p>
            <a:r>
              <a:rPr lang="fi-FI" dirty="0"/>
              <a:t>Hyvä avanteen paikan katsominen, aina ei mahdollista</a:t>
            </a:r>
          </a:p>
          <a:p>
            <a:r>
              <a:rPr lang="fi-FI" dirty="0"/>
              <a:t>Oikeanlainen ihonhoito</a:t>
            </a:r>
          </a:p>
          <a:p>
            <a:r>
              <a:rPr lang="fi-FI" dirty="0"/>
              <a:t>Oikeanlaiset sidokset</a:t>
            </a:r>
          </a:p>
          <a:p>
            <a:r>
              <a:rPr lang="fi-FI" dirty="0"/>
              <a:t>Avanteen seuranta</a:t>
            </a:r>
          </a:p>
          <a:p>
            <a:r>
              <a:rPr lang="fi-FI" dirty="0"/>
              <a:t>Ohivuotoa tullessa, sidosten vaihtaminen </a:t>
            </a:r>
          </a:p>
        </p:txBody>
      </p:sp>
    </p:spTree>
    <p:extLst>
      <p:ext uri="{BB962C8B-B14F-4D97-AF65-F5344CB8AC3E}">
        <p14:creationId xmlns:p14="http://schemas.microsoft.com/office/powerpoint/2010/main" val="2398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Rakenteelliset ongelmat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u="sng" dirty="0"/>
              <a:t>Avanne hankalassa paikassa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 Avanteen paikan merkitseminen</a:t>
            </a:r>
          </a:p>
          <a:p>
            <a:pPr lvl="1"/>
            <a:r>
              <a:rPr lang="fi-FI" dirty="0"/>
              <a:t>Haaste potilaalle sekä hoitajalle</a:t>
            </a:r>
          </a:p>
          <a:p>
            <a:pPr lvl="1"/>
            <a:r>
              <a:rPr lang="fi-FI" dirty="0"/>
              <a:t>Ohjauksen tärkeys</a:t>
            </a:r>
          </a:p>
          <a:p>
            <a:pPr lvl="1"/>
            <a:r>
              <a:rPr lang="fi-FI" dirty="0"/>
              <a:t>Tuotteiden valinnan merkitys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682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Rakenteelliset ongelmat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4842" y="1910688"/>
            <a:ext cx="5474494" cy="35982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u="sng" dirty="0"/>
              <a:t>Avannetyrä</a:t>
            </a: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Esiintyy </a:t>
            </a:r>
            <a:r>
              <a:rPr lang="fi-FI" dirty="0" err="1"/>
              <a:t>kolostomioiden</a:t>
            </a:r>
            <a:r>
              <a:rPr lang="fi-FI" dirty="0"/>
              <a:t> yhteydessä           </a:t>
            </a:r>
          </a:p>
          <a:p>
            <a:r>
              <a:rPr lang="fi-FI" dirty="0"/>
              <a:t>pitkällä aikavälillä jopa 37 %:lla potilaista.</a:t>
            </a:r>
          </a:p>
          <a:p>
            <a:pPr marL="285750" indent="-285750">
              <a:buFontTx/>
              <a:buChar char="-"/>
            </a:pPr>
            <a:r>
              <a:rPr lang="fi-FI" dirty="0" err="1"/>
              <a:t>Ileostomioissa</a:t>
            </a:r>
            <a:r>
              <a:rPr lang="fi-FI" dirty="0"/>
              <a:t> pitkän aikavälin riski tyrän kehittymiselle on 16 %:n luokkaa</a:t>
            </a:r>
            <a:endParaRPr lang="fi-FI" u="sng" dirty="0"/>
          </a:p>
          <a:p>
            <a:pPr marL="285750" indent="-285750">
              <a:buFontTx/>
              <a:buChar char="-"/>
            </a:pPr>
            <a:r>
              <a:rPr lang="fi-FI" dirty="0"/>
              <a:t>Vatsanpeitteet heikentyy avanteen kohdalta, vatsaontelon sisältöä pääsee sen ulkopuolelle. </a:t>
            </a:r>
          </a:p>
          <a:p>
            <a:pPr marL="285750" indent="-285750">
              <a:buFontTx/>
              <a:buChar char="-"/>
            </a:pPr>
            <a:r>
              <a:rPr lang="fi-FI" dirty="0"/>
              <a:t>Kohouma avanteen ympärillä</a:t>
            </a:r>
          </a:p>
          <a:p>
            <a:pPr marL="0" indent="0">
              <a:buNone/>
            </a:pPr>
            <a:r>
              <a:rPr lang="fi-FI" dirty="0"/>
              <a:t>Riski: ylipaino sekä liian varhainen ponnistelu</a:t>
            </a:r>
          </a:p>
          <a:p>
            <a:pPr marL="0" indent="0">
              <a:buNone/>
            </a:pPr>
            <a:r>
              <a:rPr lang="fi-FI" u="sng" dirty="0"/>
              <a:t>Hoito</a:t>
            </a:r>
          </a:p>
          <a:p>
            <a:pPr marL="285750" indent="-285750">
              <a:buFontTx/>
              <a:buChar char="-"/>
            </a:pPr>
            <a:r>
              <a:rPr lang="fi-FI" dirty="0"/>
              <a:t>Tyrävyö</a:t>
            </a:r>
          </a:p>
          <a:p>
            <a:pPr marL="285750" indent="-285750">
              <a:buFontTx/>
              <a:buChar char="-"/>
            </a:pPr>
            <a:r>
              <a:rPr lang="fi-FI" dirty="0"/>
              <a:t>Hoitotuotteet, jotka tasoittavat ihon pintaa</a:t>
            </a:r>
          </a:p>
          <a:p>
            <a:pPr marL="285750" indent="-285750">
              <a:buFontTx/>
              <a:buChar char="-"/>
            </a:pPr>
            <a:r>
              <a:rPr lang="fi-FI" dirty="0"/>
              <a:t>Oikea sidosvalinta</a:t>
            </a:r>
          </a:p>
          <a:p>
            <a:pPr marL="285750" indent="-285750">
              <a:buFontTx/>
              <a:buChar char="-"/>
            </a:pPr>
            <a:r>
              <a:rPr lang="fi-FI" dirty="0"/>
              <a:t>Leikkaushoito, verkkokorjaus</a:t>
            </a:r>
          </a:p>
          <a:p>
            <a:pPr marL="285750" indent="-285750">
              <a:buFontTx/>
              <a:buChar char="-"/>
            </a:pPr>
            <a:r>
              <a:rPr lang="fi-FI" dirty="0"/>
              <a:t>Oikea sängystä nousu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7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Rakenteelliset ongelmat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760562"/>
            <a:ext cx="5430104" cy="38665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u="sng" dirty="0" err="1"/>
              <a:t>Prolapsi</a:t>
            </a:r>
            <a:endParaRPr lang="fi-FI" u="sng" dirty="0"/>
          </a:p>
          <a:p>
            <a:r>
              <a:rPr lang="fi-FI" dirty="0"/>
              <a:t>Suoli työntynyt ulos vatsaontelosta ponnistellessa, yskiessä tai ylösnoustessa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Voi yrittää työntää varovasti sisään</a:t>
            </a:r>
          </a:p>
          <a:p>
            <a:r>
              <a:rPr lang="fi-FI" dirty="0"/>
              <a:t>Voi käyttää kylmää verenvirtauksen</a:t>
            </a:r>
          </a:p>
          <a:p>
            <a:pPr marL="0" indent="0">
              <a:buNone/>
            </a:pPr>
            <a:r>
              <a:rPr lang="fi-FI" dirty="0"/>
              <a:t>      vähentämiseen</a:t>
            </a:r>
          </a:p>
          <a:p>
            <a:r>
              <a:rPr lang="fi-FI" dirty="0"/>
              <a:t>Tomusokerilla turvotus vähenee</a:t>
            </a:r>
          </a:p>
          <a:p>
            <a:r>
              <a:rPr lang="fi-FI" dirty="0"/>
              <a:t>Kirurginen toimenpide?</a:t>
            </a:r>
          </a:p>
          <a:p>
            <a:r>
              <a:rPr lang="fi-FI" dirty="0"/>
              <a:t>Voi vetäytyä takaisin myös itsestään selin makuulla</a:t>
            </a:r>
          </a:p>
          <a:p>
            <a:r>
              <a:rPr lang="fi-FI" dirty="0"/>
              <a:t>Liian iso ihon avaus yleensä</a:t>
            </a:r>
          </a:p>
          <a:p>
            <a:r>
              <a:rPr lang="fi-FI" dirty="0"/>
              <a:t>jos on pääteavanne, ummetus</a:t>
            </a:r>
          </a:p>
          <a:p>
            <a:r>
              <a:rPr lang="fi-FI" dirty="0"/>
              <a:t>Ohutsuolen lenkkiavanteessa voi </a:t>
            </a:r>
            <a:r>
              <a:rPr lang="fi-FI" dirty="0" err="1"/>
              <a:t>muljuta</a:t>
            </a:r>
            <a:r>
              <a:rPr lang="fi-FI" dirty="0"/>
              <a:t> vähäsen edestakaisin.</a:t>
            </a:r>
          </a:p>
          <a:p>
            <a:r>
              <a:rPr lang="fi-FI" dirty="0"/>
              <a:t>Hoito: tukivyö ja oikeanlaiset sidokset</a:t>
            </a:r>
          </a:p>
          <a:p>
            <a:endParaRPr lang="fi-FI" dirty="0"/>
          </a:p>
          <a:p>
            <a:pPr lvl="1"/>
            <a:endParaRPr lang="fi-FI" u="sng" dirty="0"/>
          </a:p>
          <a:p>
            <a:endParaRPr lang="fi-FI" u="sng" dirty="0"/>
          </a:p>
        </p:txBody>
      </p:sp>
    </p:spTree>
    <p:extLst>
      <p:ext uri="{BB962C8B-B14F-4D97-AF65-F5344CB8AC3E}">
        <p14:creationId xmlns:p14="http://schemas.microsoft.com/office/powerpoint/2010/main" val="388545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Rakenteelliset ongelmat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828800"/>
            <a:ext cx="4175343" cy="4230806"/>
          </a:xfrm>
        </p:spPr>
        <p:txBody>
          <a:bodyPr/>
          <a:lstStyle/>
          <a:p>
            <a:pPr marL="0" indent="0">
              <a:buNone/>
            </a:pPr>
            <a:r>
              <a:rPr lang="fi-FI" u="sng" dirty="0"/>
              <a:t>Matala/vetäytynyt avanne</a:t>
            </a:r>
            <a:endParaRPr lang="fi-FI" dirty="0"/>
          </a:p>
          <a:p>
            <a:pPr lvl="1"/>
            <a:r>
              <a:rPr lang="fi-FI" dirty="0"/>
              <a:t>Syyt: avanne huonosti kiinnittynyt ihoon tai suolta ei leikkauksessa ole saatu ylettymään tarpeeksi korkealle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r>
              <a:rPr lang="fi-FI" dirty="0"/>
              <a:t>Sidosvalinta: Convex, kuperasidos</a:t>
            </a:r>
          </a:p>
          <a:p>
            <a:pPr lvl="1"/>
            <a:r>
              <a:rPr lang="fi-FI" dirty="0"/>
              <a:t>Lisätuotteet: tukivyö, tiivisterengas/pasta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533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”Irronnut avanne”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2369" y="2118082"/>
            <a:ext cx="7838831" cy="3390895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Ts. </a:t>
            </a:r>
            <a:r>
              <a:rPr lang="fi-FI" dirty="0" err="1"/>
              <a:t>mukokutaani</a:t>
            </a:r>
            <a:r>
              <a:rPr lang="fi-FI" dirty="0"/>
              <a:t> irtoaminen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Avanne ei tarpeeksi kiinnittynyt </a:t>
            </a:r>
          </a:p>
          <a:p>
            <a:pPr marL="0" indent="0">
              <a:buNone/>
            </a:pPr>
            <a:r>
              <a:rPr lang="fi-FI" dirty="0"/>
              <a:t>      vatsanpeitteisiin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Haava sekä avanne </a:t>
            </a:r>
          </a:p>
          <a:p>
            <a:pPr marL="0" indent="0">
              <a:buNone/>
            </a:pPr>
            <a:r>
              <a:rPr lang="fi-FI" dirty="0"/>
              <a:t>	hoidettavana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78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Rakenteelliset ongelmat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u="sng" dirty="0"/>
              <a:t>Poimussa oleva avanne</a:t>
            </a:r>
          </a:p>
          <a:p>
            <a:pPr lvl="1"/>
            <a:r>
              <a:rPr lang="fi-FI" dirty="0"/>
              <a:t>Laihtuminen/lihominen</a:t>
            </a:r>
          </a:p>
          <a:p>
            <a:pPr lvl="1"/>
            <a:r>
              <a:rPr lang="fi-FI" dirty="0"/>
              <a:t>Avanteen paikka</a:t>
            </a:r>
          </a:p>
          <a:p>
            <a:pPr lvl="1"/>
            <a:r>
              <a:rPr lang="fi-FI" dirty="0"/>
              <a:t>Oikea sidosvalinta</a:t>
            </a:r>
          </a:p>
          <a:p>
            <a:pPr lvl="1"/>
            <a:r>
              <a:rPr lang="fi-FI" dirty="0"/>
              <a:t>Ympärysihon tasoitus ja tiivistys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/>
              <a:t>Hoito: sirotejauhe, metyleenisini,</a:t>
            </a:r>
          </a:p>
          <a:p>
            <a:pPr marL="457200" lvl="1" indent="0">
              <a:buNone/>
            </a:pPr>
            <a:r>
              <a:rPr lang="fi-FI" dirty="0"/>
              <a:t>Hydrokortisoni liuos?</a:t>
            </a:r>
          </a:p>
          <a:p>
            <a:pPr lvl="1"/>
            <a:endParaRPr lang="fi-FI" dirty="0"/>
          </a:p>
          <a:p>
            <a:pPr marL="0" indent="0">
              <a:buNone/>
            </a:pPr>
            <a:r>
              <a:rPr lang="fi-FI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7730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Iho-ongelmat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Eritteen pääsy iholle, Ph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Väärä sidosvalinta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Allergiat, ihosairaudet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Karvatupentulehdus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Avannesidoksen vaihtoväli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Avanteen perushoito?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Ihon kuorinta sidosta poistaessa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5867391"/>
      </p:ext>
    </p:extLst>
  </p:cSld>
  <p:clrMapOvr>
    <a:masterClrMapping/>
  </p:clrMapOvr>
</p:sld>
</file>

<file path=ppt/theme/theme1.xml><?xml version="1.0" encoding="utf-8"?>
<a:theme xmlns:a="http://schemas.openxmlformats.org/drawingml/2006/main" name="xamk_ppt_4_3">
  <a:themeElements>
    <a:clrScheme name="Mukautettu 10">
      <a:dk1>
        <a:sysClr val="windowText" lastClr="000000"/>
      </a:dk1>
      <a:lt1>
        <a:sysClr val="window" lastClr="FFFFFF"/>
      </a:lt1>
      <a:dk2>
        <a:srgbClr val="0D699A"/>
      </a:dk2>
      <a:lt2>
        <a:srgbClr val="EEECE1"/>
      </a:lt2>
      <a:accent1>
        <a:srgbClr val="0D699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piskelijan dokumentti" ma:contentTypeID="0x01010037B05E0131324A0B8546E2B74A3551720066715E58BB154D46B523EFBA37C1155F" ma:contentTypeVersion="18" ma:contentTypeDescription="Luo uusi asiakirja." ma:contentTypeScope="" ma:versionID="01d3a2b9ce251a60336541a44c862101">
  <xsd:schema xmlns:xsd="http://www.w3.org/2001/XMLSchema" xmlns:xs="http://www.w3.org/2001/XMLSchema" xmlns:p="http://schemas.microsoft.com/office/2006/metadata/properties" xmlns:ns3="25e7f6bf-72c1-4870-aa83-3dac08eebaf4" targetNamespace="http://schemas.microsoft.com/office/2006/metadata/properties" ma:root="true" ma:fieldsID="2c4f371124eba3358195a1be8cff0d5f" ns3:_="">
    <xsd:import namespace="25e7f6bf-72c1-4870-aa83-3dac08eebaf4"/>
    <xsd:element name="properties">
      <xsd:complexType>
        <xsd:sequence>
          <xsd:element name="documentManagement">
            <xsd:complexType>
              <xsd:all>
                <xsd:element ref="ns3:a07c3fd0247140d68b99fdbcf50c819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7f6bf-72c1-4870-aa83-3dac08eebaf4" elementFormDefault="qualified">
    <xsd:import namespace="http://schemas.microsoft.com/office/2006/documentManagement/types"/>
    <xsd:import namespace="http://schemas.microsoft.com/office/infopath/2007/PartnerControls"/>
    <xsd:element name="a07c3fd0247140d68b99fdbcf50c8190" ma:index="11" nillable="true" ma:taxonomy="true" ma:internalName="a07c3fd0247140d68b99fdbcf50c8190" ma:taxonomyFieldName="Siirtymishierarkia" ma:displayName="Siirtymishierarkia" ma:default="" ma:fieldId="{a07c3fd0-2471-40d6-8b99-fdbcf50c8190}" ma:taxonomyMulti="true" ma:sspId="12c3a885-be51-4291-b4a4-dc2febe6d68b" ma:termSetId="7ba2ce3b-cc22-4a7a-a873-4f18ae2baca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07c3fd0247140d68b99fdbcf50c8190 xmlns="25e7f6bf-72c1-4870-aa83-3dac08eebaf4">
      <Terms xmlns="http://schemas.microsoft.com/office/infopath/2007/PartnerControls"/>
    </a07c3fd0247140d68b99fdbcf50c819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029B85-A6FD-48C0-BB02-8834B6636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e7f6bf-72c1-4870-aa83-3dac08eeba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A9BBC0-0279-4D7C-AB77-BCE83234F2C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5e7f6bf-72c1-4870-aa83-3dac08eebaf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F4751A-FFB1-49A1-895C-66005EA66C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xamk_ppt_4_3.potx</Template>
  <TotalTime>477</TotalTime>
  <Words>498</Words>
  <Application>Microsoft Office PowerPoint</Application>
  <PresentationFormat>Näytössä katseltava diaesitys (4:3)</PresentationFormat>
  <Paragraphs>146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8" baseType="lpstr">
      <vt:lpstr>Arial</vt:lpstr>
      <vt:lpstr>xamk_ppt_4_3</vt:lpstr>
      <vt:lpstr>Avanne – Kui tuo on tommonen, mitä sille tehdään?</vt:lpstr>
      <vt:lpstr>Ennaltaehkäisy</vt:lpstr>
      <vt:lpstr>Rakenteelliset ongelmat</vt:lpstr>
      <vt:lpstr>Rakenteelliset ongelmat</vt:lpstr>
      <vt:lpstr>Rakenteelliset ongelmat</vt:lpstr>
      <vt:lpstr>Rakenteelliset ongelmat</vt:lpstr>
      <vt:lpstr>”Irronnut avanne”</vt:lpstr>
      <vt:lpstr>Rakenteelliset ongelmat</vt:lpstr>
      <vt:lpstr>Iho-ongelmat</vt:lpstr>
      <vt:lpstr>Follikuliitti eli karvatupentulehdus</vt:lpstr>
      <vt:lpstr>Fistelit</vt:lpstr>
      <vt:lpstr>Granulooma</vt:lpstr>
      <vt:lpstr>Toiminnalliset ongelmat</vt:lpstr>
      <vt:lpstr>Toiminnalliset ongelmat</vt:lpstr>
      <vt:lpstr>Toiminnalliset ongelmat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Olli</dc:creator>
  <cp:lastModifiedBy>Käyttäjä</cp:lastModifiedBy>
  <cp:revision>48</cp:revision>
  <dcterms:created xsi:type="dcterms:W3CDTF">2016-08-24T06:59:42Z</dcterms:created>
  <dcterms:modified xsi:type="dcterms:W3CDTF">2019-08-05T11:08:26Z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0x01010037B05E0131324A0B8546E2B74A3551720066715E58BB154D46B523EFBA37C1155F</vt:lpwstr>
  </property>
  <property fmtid="{D5CDD505-2E9C-101B-9397-08002B2CF9AE}" pid="3" name="XamkDepartmentTaxHTField">
    <vt:lpwstr/>
  </property>
  <property fmtid="{D5CDD505-2E9C-101B-9397-08002B2CF9AE}" pid="4" name="Siirtymishierarkia">
    <vt:lpwstr/>
  </property>
  <property fmtid="{D5CDD505-2E9C-101B-9397-08002B2CF9AE}" pid="5" name="Yksikkö">
    <vt:lpwstr/>
  </property>
  <property fmtid="{D5CDD505-2E9C-101B-9397-08002B2CF9AE}" pid="6" name="TaxCatchAll">
    <vt:lpwstr/>
  </property>
  <property fmtid="{D5CDD505-2E9C-101B-9397-08002B2CF9AE}" pid="7" name="XamkCampusTaxHTField">
    <vt:lpwstr/>
  </property>
  <property fmtid="{D5CDD505-2E9C-101B-9397-08002B2CF9AE}" pid="8" name="Kampus">
    <vt:lpwstr/>
  </property>
</Properties>
</file>