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8" r:id="rId7"/>
    <p:sldId id="273" r:id="rId8"/>
    <p:sldId id="269" r:id="rId9"/>
    <p:sldId id="270" r:id="rId10"/>
    <p:sldId id="271" r:id="rId11"/>
    <p:sldId id="272" r:id="rId12"/>
    <p:sldId id="274" r:id="rId13"/>
    <p:sldId id="275" r:id="rId14"/>
    <p:sldId id="279" r:id="rId15"/>
    <p:sldId id="276" r:id="rId16"/>
    <p:sldId id="277" r:id="rId17"/>
    <p:sldId id="278" r:id="rId18"/>
    <p:sldId id="263" r:id="rId1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4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99"/>
    <a:srgbClr val="007DAA"/>
    <a:srgbClr val="0D699A"/>
    <a:srgbClr val="1A1A1A"/>
    <a:srgbClr val="287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93E93-38FE-4B97-A715-B29148E76571}" v="1011" dt="2019-01-11T08:52:50.167"/>
    <p1510:client id="{D19CE7B7-C143-4E7E-9483-DEC397CF0558}" v="8" dt="2019-01-11T07:57:20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Vaalea tyyli 3 - Korostu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254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. 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491433"/>
            <a:ext cx="7518399" cy="119156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792123"/>
            <a:ext cx="751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7" name="Kuva 6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4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. Lopetus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32424" y="37828"/>
            <a:ext cx="9073747" cy="6782072"/>
          </a:xfrm>
          <a:prstGeom prst="rect">
            <a:avLst/>
          </a:prstGeom>
          <a:noFill/>
          <a:ln w="76200" cap="sq" cmpd="sng">
            <a:solidFill>
              <a:srgbClr val="FFFF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/>
          <a:srcRect t="50000"/>
          <a:stretch/>
        </p:blipFill>
        <p:spPr>
          <a:xfrm>
            <a:off x="4420681" y="43232"/>
            <a:ext cx="304800" cy="152400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/>
          <a:srcRect b="43705"/>
          <a:stretch/>
        </p:blipFill>
        <p:spPr>
          <a:xfrm>
            <a:off x="4422775" y="6686413"/>
            <a:ext cx="304800" cy="171587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57822" y="3276600"/>
            <a:ext cx="152400" cy="3048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8926752" y="3276600"/>
            <a:ext cx="152400" cy="304800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34908" y="2673350"/>
            <a:ext cx="44831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6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. Sisältödia valkoise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6301"/>
            <a:ext cx="7619990" cy="1143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07315"/>
            <a:ext cx="7518400" cy="33908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10" name="Kuva 9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1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. Sisältödia sinisellä taustall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873482"/>
            <a:ext cx="7518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12800" y="2118082"/>
            <a:ext cx="7518400" cy="339089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. Sisältödia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6101"/>
            <a:ext cx="8229600" cy="1143000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787712"/>
            <a:ext cx="4038600" cy="33940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isältö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4503" y="533778"/>
            <a:ext cx="4317997" cy="114300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4503" y="1760229"/>
            <a:ext cx="4317998" cy="28050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5054602" y="455084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16" name="Kuvan paikkamerkki 12"/>
          <p:cNvSpPr>
            <a:spLocks noGrp="1"/>
          </p:cNvSpPr>
          <p:nvPr>
            <p:ph type="pic" sz="quarter" idx="11"/>
          </p:nvPr>
        </p:nvSpPr>
        <p:spPr>
          <a:xfrm>
            <a:off x="5054602" y="3023299"/>
            <a:ext cx="3809368" cy="2506133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Sisältö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3578225"/>
            <a:ext cx="7518400" cy="838054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2800" y="4520873"/>
            <a:ext cx="7518400" cy="1138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428998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9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Otsikko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267" y="2919839"/>
            <a:ext cx="6815666" cy="619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9" name="Kuva 8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6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Välidia">
    <p:bg>
      <p:bgPr>
        <a:solidFill>
          <a:srgbClr val="0D6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20799" y="2919839"/>
            <a:ext cx="6547557" cy="619573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perustyylejä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4241800" cy="3683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8356" y="6179256"/>
            <a:ext cx="965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Dia iso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5746044"/>
          </a:xfrm>
        </p:spPr>
        <p:txBody>
          <a:bodyPr/>
          <a:lstStyle/>
          <a:p>
            <a:r>
              <a:rPr lang="fi-FI"/>
              <a:t>Vedä kuva paikkamerkkiin tai lisää napsauttamalla kuvaketta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0445" y="6179256"/>
            <a:ext cx="2425700" cy="368300"/>
          </a:xfrm>
          <a:prstGeom prst="rect">
            <a:avLst/>
          </a:prstGeom>
        </p:spPr>
      </p:pic>
      <p:pic>
        <p:nvPicPr>
          <p:cNvPr id="6" name="Kuva 5" descr="xamk_logo_tiivis_sin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89" y="6179256"/>
            <a:ext cx="948492" cy="37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3390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47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007DA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DAA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Avanteen hoidon perusteet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Arial"/>
              </a:rPr>
              <a:t>Sh </a:t>
            </a:r>
            <a:r>
              <a:rPr lang="fi-FI" err="1">
                <a:cs typeface="Arial"/>
              </a:rPr>
              <a:t>Sophie</a:t>
            </a:r>
            <a:r>
              <a:rPr lang="fi-FI">
                <a:cs typeface="Arial"/>
              </a:rPr>
              <a:t> Nyström, sh Anna Holmström, sh Jenni Österman, sh Elena </a:t>
            </a:r>
            <a:r>
              <a:rPr lang="fi-FI" err="1">
                <a:cs typeface="Arial"/>
              </a:rPr>
              <a:t>Myller</a:t>
            </a:r>
          </a:p>
          <a:p>
            <a:r>
              <a:rPr lang="fi-FI">
                <a:cs typeface="Arial"/>
              </a:rPr>
              <a:t>17.5.2019</a:t>
            </a:r>
          </a:p>
        </p:txBody>
      </p:sp>
    </p:spTree>
    <p:extLst>
      <p:ext uri="{BB962C8B-B14F-4D97-AF65-F5344CB8AC3E}">
        <p14:creationId xmlns:p14="http://schemas.microsoft.com/office/powerpoint/2010/main" val="96388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Sidosten vaihto ja ihon hoito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Avanteen hoito on ympärysihon hoitamista</a:t>
            </a:r>
          </a:p>
          <a:p>
            <a:pPr lvl="1"/>
            <a:r>
              <a:rPr lang="en-US">
                <a:cs typeface="Arial"/>
              </a:rPr>
              <a:t>Iho-ongelmat yleisiä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Ihon kuunosta ja puhtaudesta huolehtiminen on tärkeää</a:t>
            </a:r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Kaikkien ihmisten ihot ja avanteet ovat erilaisia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819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Sidosten vaihto ja ihon hoito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Tähän kuvat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760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Avanneleikatun ravitsemus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Tavoitteet: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Hyvä elämänlaatu ja toimintakyky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Hyvä ravitsemustila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Riittävä ravintoaineiden saanti sekä neste- ja suolatasapaino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r>
              <a:rPr lang="en-US" dirty="0">
                <a:cs typeface="Arial"/>
              </a:rPr>
              <a:t>AVANNELEIKATUN EI TARVITSE VÄLTTÄÄ MITÄÄN TIETTYJÄ </a:t>
            </a:r>
            <a:r>
              <a:rPr lang="en-US">
                <a:cs typeface="Arial"/>
              </a:rPr>
              <a:t>RUOKIA TAI JUOMIA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08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Avanneleikatun ravitsemus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Leikkauksen jälkeen: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On syytä olla varovainen suolitukoksia aiheuttavia ruoka-aineiden suhteen, kuten </a:t>
            </a:r>
            <a:r>
              <a:rPr lang="en-US" b="1">
                <a:cs typeface="Arial"/>
              </a:rPr>
              <a:t>sitrushedelmien kalvot, kuoret ja siemenet, ananas, kookos, kuivat hedelmät, raaka porkkana, keräkaali, maissi, herneet, sienet, pähkinät, mantelit, maapähkinä, popcorn</a:t>
            </a: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b="1" dirty="0">
              <a:cs typeface="Arial"/>
            </a:endParaRPr>
          </a:p>
          <a:p>
            <a:pPr marL="457200" lvl="1" indent="0">
              <a:buNone/>
            </a:pPr>
            <a:r>
              <a:rPr lang="en-US">
                <a:cs typeface="Arial"/>
              </a:rPr>
              <a:t>RUUAN HUOLELLINEN PURESKELU ON TÄRKEÄÄ</a:t>
            </a:r>
            <a:endParaRPr lang="en-US" b="1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32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Avanneleikatun ravitsemus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Ohutsuoliavanne: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Riittävä juominen, vähintään litran enemmän kuin aiemmin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Ruokaan lisättävä enemmän suolaa (natriumin tarve lisääntyy!)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Tarvittaessa B 12-vitamiinin anto pistoksena lihakseen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Paksusuoliavanne: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Suolisto toimii pääosin samalla tavalla tavoin kuin ennen leikkausta. Kaasun muodostusta lisäävät ruoka-aineet: </a:t>
            </a:r>
            <a:r>
              <a:rPr lang="en-US" b="1">
                <a:cs typeface="Arial"/>
              </a:rPr>
              <a:t>sipuli, kaali, pavut, linssit, hiilihappopitoiset juomat, sorbitolilla makeutetut tuotteet.</a:t>
            </a:r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lvl="1"/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b="1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18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Kiitos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61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Sisältö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cs typeface="Arial"/>
              </a:rPr>
              <a:t>Mikä on avanne, avannetyypit</a:t>
            </a:r>
          </a:p>
          <a:p>
            <a:r>
              <a:rPr lang="fi-FI">
                <a:cs typeface="Arial"/>
              </a:rPr>
              <a:t>Avanteen tarkkailu &amp; seuranta leikkauksen jälkeen</a:t>
            </a:r>
          </a:p>
          <a:p>
            <a:r>
              <a:rPr lang="fi-FI">
                <a:cs typeface="Arial"/>
              </a:rPr>
              <a:t>Sidosten vaihto &amp; ihonhoito</a:t>
            </a:r>
          </a:p>
          <a:p>
            <a:r>
              <a:rPr lang="fi-FI">
                <a:cs typeface="Arial"/>
              </a:rPr>
              <a:t>Avanneleikatun ravitsemus</a:t>
            </a:r>
          </a:p>
        </p:txBody>
      </p:sp>
    </p:spTree>
    <p:extLst>
      <p:ext uri="{BB962C8B-B14F-4D97-AF65-F5344CB8AC3E}">
        <p14:creationId xmlns:p14="http://schemas.microsoft.com/office/powerpoint/2010/main" val="2398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065497-A7EC-466A-A0EB-12C331EA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Mikä on avanne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B961F0-1180-47DD-A04C-2CDF748D8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Arial"/>
              </a:rPr>
              <a:t>Avanne on kirurginen toimenpide, jossa suoli tuodaan vatsanpeitteiden läpi iholle</a:t>
            </a:r>
          </a:p>
          <a:p>
            <a:r>
              <a:rPr lang="fi-FI" dirty="0">
                <a:cs typeface="Arial"/>
              </a:rPr>
              <a:t>Tarkoituksena ohjata suolierite avannepussiin</a:t>
            </a:r>
          </a:p>
          <a:p>
            <a:r>
              <a:rPr lang="fi-FI" dirty="0">
                <a:cs typeface="Arial"/>
              </a:rPr>
              <a:t>Syitä on monia:</a:t>
            </a:r>
          </a:p>
          <a:p>
            <a:pPr lvl="1"/>
            <a:r>
              <a:rPr lang="fi-FI" dirty="0">
                <a:cs typeface="Arial"/>
              </a:rPr>
              <a:t>Suolistosyövät, muut suolta tukkivat tuumorit</a:t>
            </a:r>
          </a:p>
          <a:p>
            <a:pPr lvl="1"/>
            <a:r>
              <a:rPr lang="fi-FI" dirty="0">
                <a:cs typeface="Arial"/>
              </a:rPr>
              <a:t>Suolistosairaudet kuten </a:t>
            </a:r>
            <a:r>
              <a:rPr lang="fi-FI" dirty="0" err="1">
                <a:cs typeface="Arial"/>
              </a:rPr>
              <a:t>Crohnin</a:t>
            </a:r>
            <a:r>
              <a:rPr lang="fi-FI" dirty="0">
                <a:cs typeface="Arial"/>
              </a:rPr>
              <a:t> tauti, </a:t>
            </a:r>
            <a:r>
              <a:rPr lang="fi-FI" dirty="0" err="1">
                <a:cs typeface="Arial"/>
              </a:rPr>
              <a:t>Colitis</a:t>
            </a:r>
            <a:r>
              <a:rPr lang="fi-FI" dirty="0">
                <a:cs typeface="Arial"/>
              </a:rPr>
              <a:t> </a:t>
            </a:r>
            <a:r>
              <a:rPr lang="fi-FI" dirty="0" err="1">
                <a:cs typeface="Arial"/>
              </a:rPr>
              <a:t>Ulcerosa</a:t>
            </a:r>
            <a:r>
              <a:rPr lang="fi-FI" dirty="0">
                <a:cs typeface="Arial"/>
              </a:rPr>
              <a:t>, </a:t>
            </a:r>
            <a:r>
              <a:rPr lang="fi-FI" dirty="0" err="1">
                <a:cs typeface="Arial"/>
              </a:rPr>
              <a:t>divertikuliitti</a:t>
            </a:r>
          </a:p>
          <a:p>
            <a:pPr lvl="1"/>
            <a:r>
              <a:rPr lang="fi-FI" dirty="0">
                <a:cs typeface="Arial"/>
              </a:rPr>
              <a:t>Traumat</a:t>
            </a:r>
          </a:p>
          <a:p>
            <a:pPr lvl="1"/>
            <a:r>
              <a:rPr lang="fi-FI" dirty="0">
                <a:cs typeface="Arial"/>
              </a:rPr>
              <a:t>Ulosteinkontinenssi, ummetus</a:t>
            </a:r>
          </a:p>
        </p:txBody>
      </p:sp>
    </p:spTree>
    <p:extLst>
      <p:ext uri="{BB962C8B-B14F-4D97-AF65-F5344CB8AC3E}">
        <p14:creationId xmlns:p14="http://schemas.microsoft.com/office/powerpoint/2010/main" val="160159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024E-EEAE-43A8-AF28-68CA4835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Avannetyypit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1B3A1-66E5-40E3-B1F3-21C68D862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r>
              <a:rPr lang="en-US" err="1">
                <a:cs typeface="Arial"/>
              </a:rPr>
              <a:t>Tehdään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joko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ohutsuolen</a:t>
            </a:r>
            <a:r>
              <a:rPr lang="en-US">
                <a:cs typeface="Arial"/>
              </a:rPr>
              <a:t> tai </a:t>
            </a:r>
            <a:r>
              <a:rPr lang="en-US" err="1">
                <a:cs typeface="Arial"/>
              </a:rPr>
              <a:t>paksusuolen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alueelle</a:t>
            </a:r>
            <a:r>
              <a:rPr lang="en-US">
                <a:cs typeface="Arial"/>
              </a:rPr>
              <a:t>: </a:t>
            </a:r>
            <a:r>
              <a:rPr lang="en-US" err="1">
                <a:cs typeface="Arial"/>
              </a:rPr>
              <a:t>Ileostoma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nouseva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paksusuoli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transversotooma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laskeva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paksusuolisigmoideostooma</a:t>
            </a:r>
            <a:r>
              <a:rPr lang="en-US">
                <a:cs typeface="Arial"/>
              </a:rPr>
              <a:t>, ileo-</a:t>
            </a:r>
            <a:r>
              <a:rPr lang="en-US" err="1">
                <a:cs typeface="Arial"/>
              </a:rPr>
              <a:t>kolostoma</a:t>
            </a:r>
            <a:endParaRPr lang="en-US"/>
          </a:p>
          <a:p>
            <a:r>
              <a:rPr lang="en-US" err="1">
                <a:cs typeface="Arial"/>
              </a:rPr>
              <a:t>Kaksipiippuinen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eli</a:t>
            </a:r>
            <a:r>
              <a:rPr lang="en-US">
                <a:cs typeface="Arial"/>
              </a:rPr>
              <a:t> loop; </a:t>
            </a:r>
            <a:r>
              <a:rPr lang="en-US" err="1">
                <a:cs typeface="Arial"/>
              </a:rPr>
              <a:t>tuova</a:t>
            </a:r>
            <a:r>
              <a:rPr lang="en-US">
                <a:cs typeface="Arial"/>
              </a:rPr>
              <a:t> &amp; </a:t>
            </a:r>
            <a:r>
              <a:rPr lang="en-US" err="1">
                <a:cs typeface="Arial"/>
              </a:rPr>
              <a:t>vievä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suoli</a:t>
            </a:r>
          </a:p>
          <a:p>
            <a:r>
              <a:rPr lang="en-US" err="1">
                <a:cs typeface="Arial"/>
              </a:rPr>
              <a:t>Pääteavanne</a:t>
            </a:r>
            <a:r>
              <a:rPr lang="en-US">
                <a:cs typeface="Arial"/>
              </a:rPr>
              <a:t>; </a:t>
            </a:r>
            <a:r>
              <a:rPr lang="en-US" err="1">
                <a:cs typeface="Arial"/>
              </a:rPr>
              <a:t>tuova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suoli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loppusuolisto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joko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jätetään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toipumaan</a:t>
            </a:r>
            <a:r>
              <a:rPr lang="en-US">
                <a:cs typeface="Arial"/>
              </a:rPr>
              <a:t> tai </a:t>
            </a:r>
            <a:r>
              <a:rPr lang="en-US" err="1">
                <a:cs typeface="Arial"/>
              </a:rPr>
              <a:t>poistetaan</a:t>
            </a:r>
          </a:p>
          <a:p>
            <a:r>
              <a:rPr lang="en-US" err="1">
                <a:cs typeface="Arial"/>
              </a:rPr>
              <a:t>Avanteen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sijainti</a:t>
            </a:r>
            <a:r>
              <a:rPr lang="en-US">
                <a:cs typeface="Arial"/>
              </a:rPr>
              <a:t> &amp; </a:t>
            </a:r>
            <a:r>
              <a:rPr lang="en-US" err="1">
                <a:cs typeface="Arial"/>
              </a:rPr>
              <a:t>tyyppi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riippuu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hoidettavasta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sairaudesta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fyysisistä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olosuhteista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vatsaontelossa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toisinaan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myös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potilaan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preferensseistä</a:t>
            </a:r>
            <a:r>
              <a:rPr lang="en-US">
                <a:cs typeface="Arial"/>
              </a:rPr>
              <a:t> (</a:t>
            </a:r>
            <a:r>
              <a:rPr lang="en-US" err="1">
                <a:cs typeface="Arial"/>
              </a:rPr>
              <a:t>pysyvä</a:t>
            </a:r>
            <a:r>
              <a:rPr lang="en-US">
                <a:cs typeface="Arial"/>
              </a:rPr>
              <a:t>, </a:t>
            </a:r>
            <a:r>
              <a:rPr lang="en-US" err="1">
                <a:cs typeface="Arial"/>
              </a:rPr>
              <a:t>väliaikainen</a:t>
            </a:r>
            <a:r>
              <a:rPr lang="en-US">
                <a:cs typeface="Arial"/>
              </a:rPr>
              <a:t>)</a:t>
            </a:r>
          </a:p>
          <a:p>
            <a:pPr marL="0" indent="0">
              <a:buNone/>
            </a:pPr>
            <a:r>
              <a:rPr lang="en-US">
                <a:cs typeface="Arial"/>
              </a:rPr>
              <a:t>     </a:t>
            </a:r>
            <a:r>
              <a:rPr lang="en-US" sz="1200">
                <a:cs typeface="Arial"/>
              </a:rPr>
              <a:t>(</a:t>
            </a:r>
            <a:r>
              <a:rPr lang="en-US" sz="1200" err="1">
                <a:cs typeface="Arial"/>
              </a:rPr>
              <a:t>Kuvan</a:t>
            </a:r>
            <a:r>
              <a:rPr lang="en-US" sz="1200">
                <a:cs typeface="Arial"/>
              </a:rPr>
              <a:t> </a:t>
            </a:r>
            <a:r>
              <a:rPr lang="en-US" sz="1200" err="1">
                <a:cs typeface="Arial"/>
              </a:rPr>
              <a:t>lähde</a:t>
            </a:r>
            <a:r>
              <a:rPr lang="en-US" sz="1200">
                <a:cs typeface="Arial"/>
              </a:rPr>
              <a:t> Medical Dictionary)</a:t>
            </a:r>
          </a:p>
        </p:txBody>
      </p:sp>
      <p:pic>
        <p:nvPicPr>
          <p:cNvPr id="6" name="Picture 6" descr="A close up of a logo&#10;&#10;Kuvaus luotu, korkea luotettavuus">
            <a:extLst>
              <a:ext uri="{FF2B5EF4-FFF2-40B4-BE49-F238E27FC236}">
                <a16:creationId xmlns:a16="http://schemas.microsoft.com/office/drawing/2014/main" id="{F49998AD-3268-442C-9982-65C32B75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401" y="189151"/>
            <a:ext cx="3183740" cy="27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4BC097-29D6-4096-848D-8B85B5D2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Avanteen tarkkailu ja seuranta leikkauksen jälkeen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4E3F5-A839-43DE-84FB-B1B776B9E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Arial"/>
              </a:rPr>
              <a:t>VÄRI</a:t>
            </a:r>
          </a:p>
          <a:p>
            <a:pPr lvl="1"/>
            <a:r>
              <a:rPr lang="fi-FI" dirty="0">
                <a:cs typeface="Arial"/>
              </a:rPr>
              <a:t>Punakka, purppuranpunainen</a:t>
            </a:r>
            <a:endParaRPr lang="fi-FI" dirty="0"/>
          </a:p>
          <a:p>
            <a:pPr lvl="1"/>
            <a:r>
              <a:rPr lang="fi-FI" dirty="0">
                <a:cs typeface="Arial"/>
              </a:rPr>
              <a:t>Sinertävä</a:t>
            </a:r>
          </a:p>
          <a:p>
            <a:pPr lvl="1"/>
            <a:r>
              <a:rPr lang="fi-FI" dirty="0">
                <a:cs typeface="Arial"/>
              </a:rPr>
              <a:t>Musta/nekroottinen</a:t>
            </a:r>
          </a:p>
          <a:p>
            <a:pPr lvl="1"/>
            <a:r>
              <a:rPr lang="fi-FI">
                <a:cs typeface="Arial"/>
              </a:rPr>
              <a:t>Vaalea</a:t>
            </a:r>
            <a:endParaRPr lang="fi-FI" dirty="0">
              <a:cs typeface="Arial"/>
            </a:endParaRPr>
          </a:p>
          <a:p>
            <a:pPr marL="457200" lvl="1" indent="0">
              <a:buNone/>
            </a:pPr>
            <a:endParaRPr lang="fi-FI" dirty="0">
              <a:cs typeface="Arial"/>
            </a:endParaRPr>
          </a:p>
          <a:p>
            <a:pPr marL="457200" lvl="1" indent="0">
              <a:buNone/>
            </a:pPr>
            <a:endParaRPr lang="fi-FI" dirty="0">
              <a:cs typeface="Arial"/>
            </a:endParaRPr>
          </a:p>
          <a:p>
            <a:pPr lvl="1"/>
            <a:endParaRPr lang="fi-FI" dirty="0">
              <a:cs typeface="Arial"/>
            </a:endParaRPr>
          </a:p>
          <a:p>
            <a:pPr lvl="1"/>
            <a:endParaRPr lang="fi-FI" dirty="0">
              <a:cs typeface="Arial"/>
            </a:endParaRPr>
          </a:p>
          <a:p>
            <a:pPr marL="457200" lvl="1" indent="0">
              <a:buNone/>
            </a:pPr>
            <a:endParaRPr lang="fi-FI">
              <a:cs typeface="Arial"/>
            </a:endParaRPr>
          </a:p>
          <a:p>
            <a:pPr marL="457200" lvl="1" indent="0">
              <a:buNone/>
            </a:pPr>
            <a:endParaRPr lang="fi-FI"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70CE15-F094-4C74-AAD4-1649EA2C5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172" y="3715212"/>
            <a:ext cx="2743200" cy="189497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811D29F-781B-499F-8495-16FB10A7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1" y="3717758"/>
            <a:ext cx="1684422" cy="16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0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0FEB-F614-48A3-81C1-25335FF7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Avanteen tarkkailu ja seuranta leikkauksen </a:t>
            </a:r>
            <a:r>
              <a:rPr lang="en-US">
                <a:cs typeface="Arial"/>
              </a:rPr>
              <a:t>jälkeen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AFC0D-1172-4DE2-AAED-8C00DE0B9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VERENVUOTO</a:t>
            </a:r>
          </a:p>
          <a:p>
            <a:pPr lvl="1"/>
            <a:r>
              <a:rPr lang="en-US">
                <a:cs typeface="Arial"/>
              </a:rPr>
              <a:t>Vähäinen verenvuoto vaaratonta</a:t>
            </a:r>
          </a:p>
          <a:p>
            <a:pPr lvl="1"/>
            <a:r>
              <a:rPr lang="en-US">
                <a:cs typeface="Arial"/>
              </a:rPr>
              <a:t>Runsaampi</a:t>
            </a:r>
            <a:r>
              <a:rPr lang="en-US" dirty="0">
                <a:cs typeface="Arial"/>
              </a:rPr>
              <a:t> </a:t>
            </a:r>
            <a:r>
              <a:rPr lang="en-US">
                <a:cs typeface="Arial"/>
              </a:rPr>
              <a:t>verenvuoto</a:t>
            </a:r>
            <a:r>
              <a:rPr lang="en-US" dirty="0">
                <a:cs typeface="Arial"/>
              </a:rPr>
              <a:t>: </a:t>
            </a:r>
            <a:r>
              <a:rPr lang="en-US">
                <a:cs typeface="Arial"/>
              </a:rPr>
              <a:t>laapistaminen, lisäompeleet</a:t>
            </a:r>
          </a:p>
        </p:txBody>
      </p:sp>
    </p:spTree>
    <p:extLst>
      <p:ext uri="{BB962C8B-B14F-4D97-AF65-F5344CB8AC3E}">
        <p14:creationId xmlns:p14="http://schemas.microsoft.com/office/powerpoint/2010/main" val="396526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0C5E-3540-4114-B3C9-924FEDEC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Arial"/>
              </a:rPr>
              <a:t>Avanteen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tarkkailu</a:t>
            </a:r>
            <a:r>
              <a:rPr lang="en-US">
                <a:cs typeface="Arial"/>
              </a:rPr>
              <a:t> ja </a:t>
            </a:r>
            <a:r>
              <a:rPr lang="en-US" err="1">
                <a:cs typeface="Arial"/>
              </a:rPr>
              <a:t>seuranta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leikkauksen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jälkeen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0B34A-C75A-45BA-A3E9-A92B11080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TURVOTUS</a:t>
            </a:r>
          </a:p>
          <a:p>
            <a:pPr lvl="1"/>
            <a:r>
              <a:rPr lang="en-US" err="1">
                <a:cs typeface="Arial"/>
              </a:rPr>
              <a:t>Leikkauksen</a:t>
            </a:r>
            <a:r>
              <a:rPr lang="en-US" dirty="0">
                <a:cs typeface="Arial"/>
              </a:rPr>
              <a:t> </a:t>
            </a:r>
            <a:r>
              <a:rPr lang="en-US" err="1">
                <a:cs typeface="Arial"/>
              </a:rPr>
              <a:t>jälkeen</a:t>
            </a:r>
            <a:r>
              <a:rPr lang="en-US" dirty="0">
                <a:cs typeface="Arial"/>
              </a:rPr>
              <a:t> </a:t>
            </a:r>
            <a:r>
              <a:rPr lang="en-US">
                <a:cs typeface="Arial"/>
              </a:rPr>
              <a:t>yleistä</a:t>
            </a:r>
          </a:p>
          <a:p>
            <a:pPr lvl="1"/>
            <a:r>
              <a:rPr lang="en-US" dirty="0" err="1">
                <a:cs typeface="Arial"/>
              </a:rPr>
              <a:t>Liian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kireä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sidos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lisää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turvotusta</a:t>
            </a:r>
          </a:p>
          <a:p>
            <a:pPr lvl="1"/>
            <a:r>
              <a:rPr lang="en-US" dirty="0" err="1">
                <a:cs typeface="Arial"/>
              </a:rPr>
              <a:t>Hidastaa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avanteen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toimintaa</a:t>
            </a:r>
            <a:r>
              <a:rPr lang="en-US" dirty="0">
                <a:cs typeface="Arial"/>
              </a:rPr>
              <a:t> ja </a:t>
            </a:r>
            <a:r>
              <a:rPr lang="en-US" dirty="0" err="1">
                <a:cs typeface="Arial"/>
              </a:rPr>
              <a:t>lisää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haavaumien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riskiä</a:t>
            </a:r>
          </a:p>
          <a:p>
            <a:pPr lvl="1"/>
            <a:r>
              <a:rPr lang="en-US" dirty="0" err="1">
                <a:cs typeface="Arial"/>
              </a:rPr>
              <a:t>Hoito</a:t>
            </a:r>
            <a:r>
              <a:rPr lang="en-US" dirty="0">
                <a:cs typeface="Arial"/>
              </a:rPr>
              <a:t>: </a:t>
            </a:r>
            <a:r>
              <a:rPr lang="en-US" dirty="0" err="1">
                <a:cs typeface="Arial"/>
              </a:rPr>
              <a:t>tomusokeri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kylmä</a:t>
            </a:r>
          </a:p>
        </p:txBody>
      </p:sp>
      <p:pic>
        <p:nvPicPr>
          <p:cNvPr id="4" name="Picture 4" descr="A close up of food&#10;&#10;Kuvaus luotu, erittäin korkea luotettavuus">
            <a:extLst>
              <a:ext uri="{FF2B5EF4-FFF2-40B4-BE49-F238E27FC236}">
                <a16:creationId xmlns:a16="http://schemas.microsoft.com/office/drawing/2014/main" id="{7676C5D9-4B5F-4FCA-BA30-E10CAAD8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544" y="4156699"/>
            <a:ext cx="21907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3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Avanteen</a:t>
            </a:r>
            <a:r>
              <a:rPr lang="en-US" dirty="0">
                <a:cs typeface="Arial"/>
              </a:rPr>
              <a:t> tarkkailu ja seuranta leikkauksen jälkeen 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ERITYS</a:t>
            </a:r>
          </a:p>
          <a:p>
            <a:pPr lvl="1"/>
            <a:r>
              <a:rPr lang="en-US">
                <a:cs typeface="Arial"/>
              </a:rPr>
              <a:t>Määrä</a:t>
            </a:r>
          </a:p>
          <a:p>
            <a:pPr lvl="1"/>
            <a:r>
              <a:rPr lang="en-US">
                <a:cs typeface="Arial"/>
              </a:rPr>
              <a:t>Koostumus</a:t>
            </a:r>
          </a:p>
        </p:txBody>
      </p:sp>
    </p:spTree>
    <p:extLst>
      <p:ext uri="{BB962C8B-B14F-4D97-AF65-F5344CB8AC3E}">
        <p14:creationId xmlns:p14="http://schemas.microsoft.com/office/powerpoint/2010/main" val="3014256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32-5A07-49AD-800B-5F96D6FE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Sidosten vaihto ja ihon hoito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8C19-1D24-4F87-B236-67FD18B5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Erilaisia avannesidoksia ja lisätarvikkeita on runsaasti</a:t>
            </a:r>
            <a:endParaRPr lang="en-US" dirty="0">
              <a:cs typeface="Arial"/>
            </a:endParaRPr>
          </a:p>
          <a:p>
            <a:pPr lvl="1"/>
            <a:r>
              <a:rPr lang="en-US">
                <a:cs typeface="Arial"/>
              </a:rPr>
              <a:t> Käyttäjien tarpeet yksilöllisiä</a:t>
            </a:r>
          </a:p>
          <a:p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Avannesidos</a:t>
            </a:r>
          </a:p>
          <a:p>
            <a:pPr lvl="1"/>
            <a:r>
              <a:rPr lang="en-US">
                <a:cs typeface="Arial"/>
              </a:rPr>
              <a:t> Tiivis</a:t>
            </a:r>
          </a:p>
          <a:p>
            <a:pPr lvl="1"/>
            <a:r>
              <a:rPr lang="en-US">
                <a:cs typeface="Arial"/>
              </a:rPr>
              <a:t>Sekä hajun, että eritteen sisällän pitävä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Sidosten vaihtoväli yksilöllistä</a:t>
            </a:r>
            <a:endParaRPr lang="en-US"/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195219"/>
      </p:ext>
    </p:extLst>
  </p:cSld>
  <p:clrMapOvr>
    <a:masterClrMapping/>
  </p:clrMapOvr>
</p:sld>
</file>

<file path=ppt/theme/theme1.xml><?xml version="1.0" encoding="utf-8"?>
<a:theme xmlns:a="http://schemas.openxmlformats.org/drawingml/2006/main" name="xamk_ppt_4_3">
  <a:themeElements>
    <a:clrScheme name="Mukautettu 10">
      <a:dk1>
        <a:sysClr val="windowText" lastClr="000000"/>
      </a:dk1>
      <a:lt1>
        <a:sysClr val="window" lastClr="FFFFFF"/>
      </a:lt1>
      <a:dk2>
        <a:srgbClr val="0D699A"/>
      </a:dk2>
      <a:lt2>
        <a:srgbClr val="EEECE1"/>
      </a:lt2>
      <a:accent1>
        <a:srgbClr val="0D699A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07c3fd0247140d68b99fdbcf50c8190 xmlns="25e7f6bf-72c1-4870-aa83-3dac08eebaf4">
      <Terms xmlns="http://schemas.microsoft.com/office/infopath/2007/PartnerControls"/>
    </a07c3fd0247140d68b99fdbcf50c819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piskelijan dokumentti" ma:contentTypeID="0x01010037B05E0131324A0B8546E2B74A3551720066715E58BB154D46B523EFBA37C1155F" ma:contentTypeVersion="18" ma:contentTypeDescription="Luo uusi asiakirja." ma:contentTypeScope="" ma:versionID="01d3a2b9ce251a60336541a44c862101">
  <xsd:schema xmlns:xsd="http://www.w3.org/2001/XMLSchema" xmlns:xs="http://www.w3.org/2001/XMLSchema" xmlns:p="http://schemas.microsoft.com/office/2006/metadata/properties" xmlns:ns3="25e7f6bf-72c1-4870-aa83-3dac08eebaf4" targetNamespace="http://schemas.microsoft.com/office/2006/metadata/properties" ma:root="true" ma:fieldsID="2c4f371124eba3358195a1be8cff0d5f" ns3:_="">
    <xsd:import namespace="25e7f6bf-72c1-4870-aa83-3dac08eebaf4"/>
    <xsd:element name="properties">
      <xsd:complexType>
        <xsd:sequence>
          <xsd:element name="documentManagement">
            <xsd:complexType>
              <xsd:all>
                <xsd:element ref="ns3:a07c3fd0247140d68b99fdbcf50c819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7f6bf-72c1-4870-aa83-3dac08eebaf4" elementFormDefault="qualified">
    <xsd:import namespace="http://schemas.microsoft.com/office/2006/documentManagement/types"/>
    <xsd:import namespace="http://schemas.microsoft.com/office/infopath/2007/PartnerControls"/>
    <xsd:element name="a07c3fd0247140d68b99fdbcf50c8190" ma:index="11" nillable="true" ma:taxonomy="true" ma:internalName="a07c3fd0247140d68b99fdbcf50c8190" ma:taxonomyFieldName="Siirtymishierarkia" ma:displayName="Siirtymishierarkia" ma:default="" ma:fieldId="{a07c3fd0-2471-40d6-8b99-fdbcf50c8190}" ma:taxonomyMulti="true" ma:sspId="12c3a885-be51-4291-b4a4-dc2febe6d68b" ma:termSetId="7ba2ce3b-cc22-4a7a-a873-4f18ae2baca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9BBC0-0279-4D7C-AB77-BCE83234F2CC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5e7f6bf-72c1-4870-aa83-3dac08eebaf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F4751A-FFB1-49A1-895C-66005EA66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29B85-A6FD-48C0-BB02-8834B6636E8B}">
  <ds:schemaRefs>
    <ds:schemaRef ds:uri="25e7f6bf-72c1-4870-aa83-3dac08eeba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xamk_ppt_4_3.potx</Template>
  <TotalTime>1</TotalTime>
  <Words>335</Words>
  <Application>Microsoft Office PowerPoint</Application>
  <PresentationFormat>Näytössä katseltava diaesitys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Arial</vt:lpstr>
      <vt:lpstr>xamk_ppt_4_3</vt:lpstr>
      <vt:lpstr>Avanteen hoidon perusteet</vt:lpstr>
      <vt:lpstr>Sisältö</vt:lpstr>
      <vt:lpstr>Mikä on avanne</vt:lpstr>
      <vt:lpstr>Avannetyypit</vt:lpstr>
      <vt:lpstr>Avanteen tarkkailu ja seuranta leikkauksen jälkeen</vt:lpstr>
      <vt:lpstr>Avanteen tarkkailu ja seuranta leikkauksen jälkeen</vt:lpstr>
      <vt:lpstr>Avanteen tarkkailu ja seuranta leikkauksen jälkeen</vt:lpstr>
      <vt:lpstr>Avanteen tarkkailu ja seuranta leikkauksen jälkeen </vt:lpstr>
      <vt:lpstr>Sidosten vaihto ja ihon hoito</vt:lpstr>
      <vt:lpstr>Sidosten vaihto ja ihon hoito</vt:lpstr>
      <vt:lpstr>Sidosten vaihto ja ihon hoito</vt:lpstr>
      <vt:lpstr>Avanneleikatun ravitsemus</vt:lpstr>
      <vt:lpstr>Avanneleikatun ravitsemus</vt:lpstr>
      <vt:lpstr>Avanneleikatun ravitsemus</vt:lpstr>
      <vt:lpstr>Kiitos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Olli</dc:creator>
  <cp:lastModifiedBy>Käyttäjä</cp:lastModifiedBy>
  <cp:revision>256</cp:revision>
  <dcterms:created xsi:type="dcterms:W3CDTF">2016-08-24T06:59:42Z</dcterms:created>
  <dcterms:modified xsi:type="dcterms:W3CDTF">2019-08-05T11:07:40Z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0x01010037B05E0131324A0B8546E2B74A3551720066715E58BB154D46B523EFBA37C1155F</vt:lpwstr>
  </property>
  <property fmtid="{D5CDD505-2E9C-101B-9397-08002B2CF9AE}" pid="3" name="XamkDepartmentTaxHTField">
    <vt:lpwstr/>
  </property>
  <property fmtid="{D5CDD505-2E9C-101B-9397-08002B2CF9AE}" pid="4" name="Siirtymishierarkia">
    <vt:lpwstr/>
  </property>
  <property fmtid="{D5CDD505-2E9C-101B-9397-08002B2CF9AE}" pid="5" name="Yksikkö">
    <vt:lpwstr/>
  </property>
  <property fmtid="{D5CDD505-2E9C-101B-9397-08002B2CF9AE}" pid="6" name="TaxCatchAll">
    <vt:lpwstr/>
  </property>
  <property fmtid="{D5CDD505-2E9C-101B-9397-08002B2CF9AE}" pid="7" name="XamkCampusTaxHTField">
    <vt:lpwstr/>
  </property>
  <property fmtid="{D5CDD505-2E9C-101B-9397-08002B2CF9AE}" pid="8" name="Kampus">
    <vt:lpwstr/>
  </property>
</Properties>
</file>