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1" r:id="rId1"/>
  </p:sldMasterIdLst>
  <p:notesMasterIdLst>
    <p:notesMasterId r:id="rId32"/>
  </p:notesMasterIdLst>
  <p:handoutMasterIdLst>
    <p:handoutMasterId r:id="rId33"/>
  </p:handoutMasterIdLst>
  <p:sldIdLst>
    <p:sldId id="256" r:id="rId2"/>
    <p:sldId id="257" r:id="rId3"/>
    <p:sldId id="266" r:id="rId4"/>
    <p:sldId id="267" r:id="rId5"/>
    <p:sldId id="262" r:id="rId6"/>
    <p:sldId id="283" r:id="rId7"/>
    <p:sldId id="284" r:id="rId8"/>
    <p:sldId id="260" r:id="rId9"/>
    <p:sldId id="268" r:id="rId10"/>
    <p:sldId id="271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69" r:id="rId19"/>
    <p:sldId id="274" r:id="rId20"/>
    <p:sldId id="285" r:id="rId21"/>
    <p:sldId id="286" r:id="rId22"/>
    <p:sldId id="287" r:id="rId23"/>
    <p:sldId id="288" r:id="rId24"/>
    <p:sldId id="289" r:id="rId25"/>
    <p:sldId id="275" r:id="rId26"/>
    <p:sldId id="273" r:id="rId27"/>
    <p:sldId id="272" r:id="rId28"/>
    <p:sldId id="259" r:id="rId29"/>
    <p:sldId id="258" r:id="rId30"/>
    <p:sldId id="265" r:id="rId31"/>
  </p:sldIdLst>
  <p:sldSz cx="9144000" cy="6858000" type="screen4x3"/>
  <p:notesSz cx="6797675" cy="9928225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/>
              <a:t>Vastaajan sukupuoli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8.1772747156605402E-2"/>
          <c:y val="0.16697444069491299"/>
          <c:w val="0.83257910469524599"/>
          <c:h val="0.638047119110111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1. kysely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Taul1!$A$2:$A$5</c:f>
              <c:strCache>
                <c:ptCount val="2"/>
                <c:pt idx="0">
                  <c:v>Mies</c:v>
                </c:pt>
                <c:pt idx="1">
                  <c:v>Nainen</c:v>
                </c:pt>
              </c:strCache>
            </c:strRef>
          </c:cat>
          <c:val>
            <c:numRef>
              <c:f>Taul1!$B$2:$B$5</c:f>
              <c:numCache>
                <c:formatCode>0%</c:formatCode>
                <c:ptCount val="4"/>
                <c:pt idx="0">
                  <c:v>0.75</c:v>
                </c:pt>
                <c:pt idx="1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57-41D8-B878-2D0CECC79F79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2. kysely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Taul1!$A$2:$A$5</c:f>
              <c:strCache>
                <c:ptCount val="2"/>
                <c:pt idx="0">
                  <c:v>Mies</c:v>
                </c:pt>
                <c:pt idx="1">
                  <c:v>Nainen</c:v>
                </c:pt>
              </c:strCache>
            </c:strRef>
          </c:cat>
          <c:val>
            <c:numRef>
              <c:f>Taul1!$C$2:$C$5</c:f>
              <c:numCache>
                <c:formatCode>0%</c:formatCode>
                <c:ptCount val="4"/>
                <c:pt idx="0">
                  <c:v>0.5</c:v>
                </c:pt>
                <c:pt idx="1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857-41D8-B878-2D0CECC79F79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392584720"/>
        <c:axId val="307949072"/>
      </c:barChart>
      <c:catAx>
        <c:axId val="3925847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07949072"/>
        <c:crosses val="autoZero"/>
        <c:auto val="1"/>
        <c:lblAlgn val="ctr"/>
        <c:lblOffset val="100"/>
        <c:noMultiLvlLbl val="0"/>
      </c:catAx>
      <c:valAx>
        <c:axId val="307949072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392584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fi-FI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/>
              <a:t>Olen saanut osastolla ollessani</a:t>
            </a:r>
            <a:r>
              <a:rPr lang="fi-FI" baseline="0"/>
              <a:t> tietoa potilasjärjestö- ja tukihenkilötoiminnasta</a:t>
            </a:r>
            <a:endParaRPr lang="fi-FI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1. kysely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Taul1!$A$2:$A$5</c:f>
              <c:strCache>
                <c:ptCount val="3"/>
                <c:pt idx="0">
                  <c:v>Riittävästi</c:v>
                </c:pt>
                <c:pt idx="1">
                  <c:v>Jonkin verran</c:v>
                </c:pt>
                <c:pt idx="2">
                  <c:v>Ei lainkaan</c:v>
                </c:pt>
              </c:strCache>
            </c:strRef>
          </c:cat>
          <c:val>
            <c:numRef>
              <c:f>Taul1!$B$2:$B$5</c:f>
              <c:numCache>
                <c:formatCode>0.00%</c:formatCode>
                <c:ptCount val="4"/>
                <c:pt idx="0">
                  <c:v>0.42859999999999998</c:v>
                </c:pt>
                <c:pt idx="1">
                  <c:v>0.35709999999999997</c:v>
                </c:pt>
                <c:pt idx="2">
                  <c:v>0.21429999999999999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3E-4F24-AA41-6BBCBCB5D24E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2.kysely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Taul1!$A$2:$A$5</c:f>
              <c:strCache>
                <c:ptCount val="3"/>
                <c:pt idx="0">
                  <c:v>Riittävästi</c:v>
                </c:pt>
                <c:pt idx="1">
                  <c:v>Jonkin verran</c:v>
                </c:pt>
                <c:pt idx="2">
                  <c:v>Ei lainkaan</c:v>
                </c:pt>
              </c:strCache>
            </c:strRef>
          </c:cat>
          <c:val>
            <c:numRef>
              <c:f>Taul1!$C$2:$C$5</c:f>
              <c:numCache>
                <c:formatCode>0.00%</c:formatCode>
                <c:ptCount val="4"/>
                <c:pt idx="0">
                  <c:v>0.5</c:v>
                </c:pt>
                <c:pt idx="1">
                  <c:v>0.42859999999999998</c:v>
                </c:pt>
                <c:pt idx="2">
                  <c:v>7.1400000000000005E-2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13E-4F24-AA41-6BBCBCB5D24E}"/>
            </c:ext>
          </c:extLst>
        </c:ser>
        <c:ser>
          <c:idx val="2"/>
          <c:order val="2"/>
          <c:tx>
            <c:strRef>
              <c:f>Taul1!$D$1</c:f>
              <c:strCache>
                <c:ptCount val="1"/>
                <c:pt idx="0">
                  <c:v>Sarake1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Taul1!$A$2:$A$5</c:f>
              <c:strCache>
                <c:ptCount val="3"/>
                <c:pt idx="0">
                  <c:v>Riittävästi</c:v>
                </c:pt>
                <c:pt idx="1">
                  <c:v>Jonkin verran</c:v>
                </c:pt>
                <c:pt idx="2">
                  <c:v>Ei lainkaan</c:v>
                </c:pt>
              </c:strCache>
            </c:strRef>
          </c:cat>
          <c:val>
            <c:numRef>
              <c:f>Taul1!$D$2:$D$5</c:f>
            </c:numRef>
          </c:val>
          <c:extLst>
            <c:ext xmlns:c16="http://schemas.microsoft.com/office/drawing/2014/chart" uri="{C3380CC4-5D6E-409C-BE32-E72D297353CC}">
              <c16:uniqueId val="{00000002-413E-4F24-AA41-6BBCBCB5D24E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392144360"/>
        <c:axId val="392146320"/>
      </c:barChart>
      <c:catAx>
        <c:axId val="392144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92146320"/>
        <c:crosses val="autoZero"/>
        <c:auto val="1"/>
        <c:lblAlgn val="ctr"/>
        <c:lblOffset val="100"/>
        <c:noMultiLvlLbl val="0"/>
      </c:catAx>
      <c:valAx>
        <c:axId val="392146320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crossAx val="3921443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fi-FI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fi-FI" sz="1400"/>
              <a:t>Olisin toivonut enemmän ohjausta tai harjoittelua</a:t>
            </a:r>
            <a:r>
              <a:rPr lang="fi-FI" sz="1400" baseline="0"/>
              <a:t> seuraavista asioista osastolla ollessani </a:t>
            </a:r>
            <a:endParaRPr lang="fi-FI" sz="1400"/>
          </a:p>
        </c:rich>
      </c:tx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2. Kysely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cat>
            <c:strRef>
              <c:f>Taul1!$A$2:$A$13</c:f>
              <c:strCache>
                <c:ptCount val="12"/>
                <c:pt idx="0">
                  <c:v>Muusta mistä?</c:v>
                </c:pt>
                <c:pt idx="1">
                  <c:v>Potilasjärjestö- ja tukihenkilötoiminnasta</c:v>
                </c:pt>
                <c:pt idx="2">
                  <c:v>Avanteen mahdollinen vaikutus minäkuvaan</c:v>
                </c:pt>
                <c:pt idx="3">
                  <c:v>Avanteen mahdollinen vaikutus seksuaalisuuteen</c:v>
                </c:pt>
                <c:pt idx="4">
                  <c:v>Avanteen mahdollinen vaikutus ihmissuhteisiin</c:v>
                </c:pt>
                <c:pt idx="5">
                  <c:v>Avanteen mahdolliset vaikutukset harrastuksiin ja työntekoon</c:v>
                </c:pt>
                <c:pt idx="6">
                  <c:v>Avanneleikatun ruokavalio</c:v>
                </c:pt>
                <c:pt idx="7">
                  <c:v>Avanteen tarkkailu</c:v>
                </c:pt>
                <c:pt idx="8">
                  <c:v>Avannetta ympäröivän ihon hoito</c:v>
                </c:pt>
                <c:pt idx="9">
                  <c:v>Avannesidoksen vaihto</c:v>
                </c:pt>
                <c:pt idx="10">
                  <c:v>Avanteen tekoon johtanut syy</c:v>
                </c:pt>
                <c:pt idx="11">
                  <c:v>Suoliston toiminta</c:v>
                </c:pt>
              </c:strCache>
            </c:strRef>
          </c:cat>
          <c:val>
            <c:numRef>
              <c:f>Taul1!$B$2:$B$13</c:f>
              <c:numCache>
                <c:formatCode>0.00%</c:formatCode>
                <c:ptCount val="12"/>
                <c:pt idx="0">
                  <c:v>0.1111</c:v>
                </c:pt>
                <c:pt idx="1">
                  <c:v>0</c:v>
                </c:pt>
                <c:pt idx="2" formatCode="0%">
                  <c:v>0.44440000000000002</c:v>
                </c:pt>
                <c:pt idx="3" formatCode="0%">
                  <c:v>0.33329999999999999</c:v>
                </c:pt>
                <c:pt idx="4" formatCode="0%">
                  <c:v>0.33329999999999999</c:v>
                </c:pt>
                <c:pt idx="5" formatCode="0%">
                  <c:v>0.66669999999999996</c:v>
                </c:pt>
                <c:pt idx="6">
                  <c:v>0.55559999999999998</c:v>
                </c:pt>
                <c:pt idx="7">
                  <c:v>0.1111</c:v>
                </c:pt>
                <c:pt idx="8" formatCode="0%">
                  <c:v>0.22220000000000001</c:v>
                </c:pt>
                <c:pt idx="9">
                  <c:v>0</c:v>
                </c:pt>
                <c:pt idx="10">
                  <c:v>0</c:v>
                </c:pt>
                <c:pt idx="11">
                  <c:v>0.1111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8B-46FD-B454-65836A5F55DF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1. Kysely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cat>
            <c:strRef>
              <c:f>Taul1!$A$2:$A$13</c:f>
              <c:strCache>
                <c:ptCount val="12"/>
                <c:pt idx="0">
                  <c:v>Muusta mistä?</c:v>
                </c:pt>
                <c:pt idx="1">
                  <c:v>Potilasjärjestö- ja tukihenkilötoiminnasta</c:v>
                </c:pt>
                <c:pt idx="2">
                  <c:v>Avanteen mahdollinen vaikutus minäkuvaan</c:v>
                </c:pt>
                <c:pt idx="3">
                  <c:v>Avanteen mahdollinen vaikutus seksuaalisuuteen</c:v>
                </c:pt>
                <c:pt idx="4">
                  <c:v>Avanteen mahdollinen vaikutus ihmissuhteisiin</c:v>
                </c:pt>
                <c:pt idx="5">
                  <c:v>Avanteen mahdolliset vaikutukset harrastuksiin ja työntekoon</c:v>
                </c:pt>
                <c:pt idx="6">
                  <c:v>Avanneleikatun ruokavalio</c:v>
                </c:pt>
                <c:pt idx="7">
                  <c:v>Avanteen tarkkailu</c:v>
                </c:pt>
                <c:pt idx="8">
                  <c:v>Avannetta ympäröivän ihon hoito</c:v>
                </c:pt>
                <c:pt idx="9">
                  <c:v>Avannesidoksen vaihto</c:v>
                </c:pt>
                <c:pt idx="10">
                  <c:v>Avanteen tekoon johtanut syy</c:v>
                </c:pt>
                <c:pt idx="11">
                  <c:v>Suoliston toiminta</c:v>
                </c:pt>
              </c:strCache>
            </c:strRef>
          </c:cat>
          <c:val>
            <c:numRef>
              <c:f>Taul1!$C$2:$C$13</c:f>
              <c:numCache>
                <c:formatCode>0%</c:formatCode>
                <c:ptCount val="12"/>
                <c:pt idx="0" formatCode="0.00%">
                  <c:v>0.16669999999999999</c:v>
                </c:pt>
                <c:pt idx="1">
                  <c:v>8.3299999999999999E-2</c:v>
                </c:pt>
                <c:pt idx="2" formatCode="0.00%">
                  <c:v>0</c:v>
                </c:pt>
                <c:pt idx="3" formatCode="0.00%">
                  <c:v>0.25</c:v>
                </c:pt>
                <c:pt idx="4" formatCode="0.00%">
                  <c:v>0.08</c:v>
                </c:pt>
                <c:pt idx="5" formatCode="0.00%">
                  <c:v>0.25</c:v>
                </c:pt>
                <c:pt idx="6" formatCode="0.00%">
                  <c:v>0.66669999999999996</c:v>
                </c:pt>
                <c:pt idx="7" formatCode="0.00%">
                  <c:v>8.3299999999999999E-2</c:v>
                </c:pt>
                <c:pt idx="8" formatCode="0.00%">
                  <c:v>0.25</c:v>
                </c:pt>
                <c:pt idx="9">
                  <c:v>0.16669999999999999</c:v>
                </c:pt>
                <c:pt idx="10">
                  <c:v>0.33329999999999999</c:v>
                </c:pt>
                <c:pt idx="11" formatCode="0.00%">
                  <c:v>0.66669999999999996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A8B-46FD-B454-65836A5F55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392144752"/>
        <c:axId val="392147888"/>
      </c:barChart>
      <c:catAx>
        <c:axId val="3921447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92147888"/>
        <c:crosses val="autoZero"/>
        <c:auto val="1"/>
        <c:lblAlgn val="ctr"/>
        <c:lblOffset val="100"/>
        <c:noMultiLvlLbl val="0"/>
      </c:catAx>
      <c:valAx>
        <c:axId val="392147888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92144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fi-FI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/>
              <a:t>Olen saanut osastolla ollessani tietoa syistä</a:t>
            </a:r>
            <a:r>
              <a:rPr lang="fi-FI" baseline="0"/>
              <a:t> joiden vuoksi avanne on minulle tehty</a:t>
            </a:r>
            <a:endParaRPr lang="fi-FI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1. kysely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Taul1!$A$2:$A$5</c:f>
              <c:strCache>
                <c:ptCount val="3"/>
                <c:pt idx="0">
                  <c:v>Riittävästi</c:v>
                </c:pt>
                <c:pt idx="1">
                  <c:v>Jonkin verran</c:v>
                </c:pt>
                <c:pt idx="2">
                  <c:v>Ei lainkaan</c:v>
                </c:pt>
              </c:strCache>
            </c:strRef>
          </c:cat>
          <c:val>
            <c:numRef>
              <c:f>Taul1!$B$2:$B$5</c:f>
              <c:numCache>
                <c:formatCode>0.00%</c:formatCode>
                <c:ptCount val="4"/>
                <c:pt idx="0">
                  <c:v>0.92859999999999998</c:v>
                </c:pt>
                <c:pt idx="1">
                  <c:v>0</c:v>
                </c:pt>
                <c:pt idx="2">
                  <c:v>7.1400000000000005E-2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E9-4CD0-AEB2-42BC492D9014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2.kysely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Taul1!$A$2:$A$5</c:f>
              <c:strCache>
                <c:ptCount val="3"/>
                <c:pt idx="0">
                  <c:v>Riittävästi</c:v>
                </c:pt>
                <c:pt idx="1">
                  <c:v>Jonkin verran</c:v>
                </c:pt>
                <c:pt idx="2">
                  <c:v>Ei lainkaan</c:v>
                </c:pt>
              </c:strCache>
            </c:strRef>
          </c:cat>
          <c:val>
            <c:numRef>
              <c:f>Taul1!$C$2:$C$5</c:f>
              <c:numCache>
                <c:formatCode>0.00%</c:formatCode>
                <c:ptCount val="4"/>
                <c:pt idx="0">
                  <c:v>0.78569999999999995</c:v>
                </c:pt>
                <c:pt idx="1">
                  <c:v>7.1400000000000005E-2</c:v>
                </c:pt>
                <c:pt idx="2">
                  <c:v>0.1429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3E9-4CD0-AEB2-42BC492D9014}"/>
            </c:ext>
          </c:extLst>
        </c:ser>
        <c:ser>
          <c:idx val="2"/>
          <c:order val="2"/>
          <c:tx>
            <c:strRef>
              <c:f>Taul1!$D$1</c:f>
              <c:strCache>
                <c:ptCount val="1"/>
                <c:pt idx="0">
                  <c:v>Sarake1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Taul1!$A$2:$A$5</c:f>
              <c:strCache>
                <c:ptCount val="3"/>
                <c:pt idx="0">
                  <c:v>Riittävästi</c:v>
                </c:pt>
                <c:pt idx="1">
                  <c:v>Jonkin verran</c:v>
                </c:pt>
                <c:pt idx="2">
                  <c:v>Ei lainkaan</c:v>
                </c:pt>
              </c:strCache>
            </c:strRef>
          </c:cat>
          <c:val>
            <c:numRef>
              <c:f>Taul1!$D$2:$D$5</c:f>
            </c:numRef>
          </c:val>
          <c:extLst>
            <c:ext xmlns:c16="http://schemas.microsoft.com/office/drawing/2014/chart" uri="{C3380CC4-5D6E-409C-BE32-E72D297353CC}">
              <c16:uniqueId val="{00000002-D3E9-4CD0-AEB2-42BC492D9014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392147496"/>
        <c:axId val="392149456"/>
      </c:barChart>
      <c:catAx>
        <c:axId val="392147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92149456"/>
        <c:crosses val="autoZero"/>
        <c:auto val="1"/>
        <c:lblAlgn val="ctr"/>
        <c:lblOffset val="100"/>
        <c:noMultiLvlLbl val="0"/>
      </c:catAx>
      <c:valAx>
        <c:axId val="392149456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crossAx val="3921474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fi-FI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/>
              <a:t>Olen saanut osastolla ollessani suullista</a:t>
            </a:r>
            <a:r>
              <a:rPr lang="fi-FI" baseline="0"/>
              <a:t> tietoa avanteesta</a:t>
            </a:r>
            <a:endParaRPr lang="fi-FI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1. kysely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Taul1!$A$2:$A$5</c:f>
              <c:strCache>
                <c:ptCount val="3"/>
                <c:pt idx="0">
                  <c:v>Riittävästi</c:v>
                </c:pt>
                <c:pt idx="1">
                  <c:v>Jonkin verran</c:v>
                </c:pt>
                <c:pt idx="2">
                  <c:v>Ei lainkaan</c:v>
                </c:pt>
              </c:strCache>
            </c:strRef>
          </c:cat>
          <c:val>
            <c:numRef>
              <c:f>Taul1!$B$2:$B$5</c:f>
              <c:numCache>
                <c:formatCode>0.00%</c:formatCode>
                <c:ptCount val="4"/>
                <c:pt idx="0">
                  <c:v>0.92820000000000003</c:v>
                </c:pt>
                <c:pt idx="1">
                  <c:v>7.1400000000000005E-2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1E-47A2-861F-2BA08DECFB6C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2.kysely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Taul1!$A$2:$A$5</c:f>
              <c:strCache>
                <c:ptCount val="3"/>
                <c:pt idx="0">
                  <c:v>Riittävästi</c:v>
                </c:pt>
                <c:pt idx="1">
                  <c:v>Jonkin verran</c:v>
                </c:pt>
                <c:pt idx="2">
                  <c:v>Ei lainkaan</c:v>
                </c:pt>
              </c:strCache>
            </c:strRef>
          </c:cat>
          <c:val>
            <c:numRef>
              <c:f>Taul1!$C$2:$C$5</c:f>
              <c:numCache>
                <c:formatCode>0.00%</c:formatCode>
                <c:ptCount val="4"/>
                <c:pt idx="0">
                  <c:v>0.71430000000000005</c:v>
                </c:pt>
                <c:pt idx="1">
                  <c:v>0.28570000000000001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41E-47A2-861F-2BA08DECFB6C}"/>
            </c:ext>
          </c:extLst>
        </c:ser>
        <c:ser>
          <c:idx val="2"/>
          <c:order val="2"/>
          <c:tx>
            <c:strRef>
              <c:f>Taul1!$D$1</c:f>
              <c:strCache>
                <c:ptCount val="1"/>
                <c:pt idx="0">
                  <c:v>Sarake1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Taul1!$A$2:$A$5</c:f>
              <c:strCache>
                <c:ptCount val="3"/>
                <c:pt idx="0">
                  <c:v>Riittävästi</c:v>
                </c:pt>
                <c:pt idx="1">
                  <c:v>Jonkin verran</c:v>
                </c:pt>
                <c:pt idx="2">
                  <c:v>Ei lainkaan</c:v>
                </c:pt>
              </c:strCache>
            </c:strRef>
          </c:cat>
          <c:val>
            <c:numRef>
              <c:f>Taul1!$D$2:$D$5</c:f>
            </c:numRef>
          </c:val>
          <c:extLst>
            <c:ext xmlns:c16="http://schemas.microsoft.com/office/drawing/2014/chart" uri="{C3380CC4-5D6E-409C-BE32-E72D297353CC}">
              <c16:uniqueId val="{00000002-E41E-47A2-861F-2BA08DECFB6C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392148672"/>
        <c:axId val="392149064"/>
      </c:barChart>
      <c:catAx>
        <c:axId val="392148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92149064"/>
        <c:crosses val="autoZero"/>
        <c:auto val="1"/>
        <c:lblAlgn val="ctr"/>
        <c:lblOffset val="100"/>
        <c:noMultiLvlLbl val="0"/>
      </c:catAx>
      <c:valAx>
        <c:axId val="392149064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crossAx val="3921486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fi-FI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/>
              <a:t>Olen saanut osastolla ollessani ohjausta</a:t>
            </a:r>
            <a:r>
              <a:rPr lang="fi-FI" baseline="0"/>
              <a:t> avannetta ympäröivän ihon hoidosta</a:t>
            </a:r>
            <a:endParaRPr lang="fi-FI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1. kysely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Taul1!$A$2:$A$5</c:f>
              <c:strCache>
                <c:ptCount val="3"/>
                <c:pt idx="0">
                  <c:v>Riittävästi</c:v>
                </c:pt>
                <c:pt idx="1">
                  <c:v>Jonkin verran</c:v>
                </c:pt>
                <c:pt idx="2">
                  <c:v>Ei lainkaan</c:v>
                </c:pt>
              </c:strCache>
            </c:strRef>
          </c:cat>
          <c:val>
            <c:numRef>
              <c:f>Taul1!$B$2:$B$5</c:f>
              <c:numCache>
                <c:formatCode>0.00%</c:formatCode>
                <c:ptCount val="4"/>
                <c:pt idx="0">
                  <c:v>0.64290000000000003</c:v>
                </c:pt>
                <c:pt idx="1">
                  <c:v>0.21429999999999999</c:v>
                </c:pt>
                <c:pt idx="2">
                  <c:v>0.1429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F1-4EF5-B897-8DE0179E72EE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2.kysely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Taul1!$A$2:$A$5</c:f>
              <c:strCache>
                <c:ptCount val="3"/>
                <c:pt idx="0">
                  <c:v>Riittävästi</c:v>
                </c:pt>
                <c:pt idx="1">
                  <c:v>Jonkin verran</c:v>
                </c:pt>
                <c:pt idx="2">
                  <c:v>Ei lainkaan</c:v>
                </c:pt>
              </c:strCache>
            </c:strRef>
          </c:cat>
          <c:val>
            <c:numRef>
              <c:f>Taul1!$C$2:$C$5</c:f>
              <c:numCache>
                <c:formatCode>0.00%</c:formatCode>
                <c:ptCount val="4"/>
                <c:pt idx="0">
                  <c:v>0.57140000000000002</c:v>
                </c:pt>
                <c:pt idx="1">
                  <c:v>0.28570000000000001</c:v>
                </c:pt>
                <c:pt idx="2">
                  <c:v>0.1429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5F1-4EF5-B897-8DE0179E72EE}"/>
            </c:ext>
          </c:extLst>
        </c:ser>
        <c:ser>
          <c:idx val="2"/>
          <c:order val="2"/>
          <c:tx>
            <c:strRef>
              <c:f>Taul1!$D$1</c:f>
              <c:strCache>
                <c:ptCount val="1"/>
                <c:pt idx="0">
                  <c:v>Sarake1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Taul1!$A$2:$A$5</c:f>
              <c:strCache>
                <c:ptCount val="3"/>
                <c:pt idx="0">
                  <c:v>Riittävästi</c:v>
                </c:pt>
                <c:pt idx="1">
                  <c:v>Jonkin verran</c:v>
                </c:pt>
                <c:pt idx="2">
                  <c:v>Ei lainkaan</c:v>
                </c:pt>
              </c:strCache>
            </c:strRef>
          </c:cat>
          <c:val>
            <c:numRef>
              <c:f>Taul1!$D$2:$D$5</c:f>
            </c:numRef>
          </c:val>
          <c:extLst>
            <c:ext xmlns:c16="http://schemas.microsoft.com/office/drawing/2014/chart" uri="{C3380CC4-5D6E-409C-BE32-E72D297353CC}">
              <c16:uniqueId val="{00000002-15F1-4EF5-B897-8DE0179E72EE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392142792"/>
        <c:axId val="393469056"/>
      </c:barChart>
      <c:catAx>
        <c:axId val="392142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93469056"/>
        <c:crosses val="autoZero"/>
        <c:auto val="1"/>
        <c:lblAlgn val="ctr"/>
        <c:lblOffset val="100"/>
        <c:noMultiLvlLbl val="0"/>
      </c:catAx>
      <c:valAx>
        <c:axId val="393469056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crossAx val="392142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fi-FI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/>
              <a:t>Olen saanut osastolla ollessani ohjausta</a:t>
            </a:r>
            <a:r>
              <a:rPr lang="fi-FI" baseline="0"/>
              <a:t> avanteen tarkkailusta</a:t>
            </a:r>
            <a:endParaRPr lang="fi-FI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1. kysely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Taul1!$A$2:$A$5</c:f>
              <c:strCache>
                <c:ptCount val="3"/>
                <c:pt idx="0">
                  <c:v>Riittävästi</c:v>
                </c:pt>
                <c:pt idx="1">
                  <c:v>Jonkin verran</c:v>
                </c:pt>
                <c:pt idx="2">
                  <c:v>Ei lainkaan</c:v>
                </c:pt>
              </c:strCache>
            </c:strRef>
          </c:cat>
          <c:val>
            <c:numRef>
              <c:f>Taul1!$B$2:$B$5</c:f>
              <c:numCache>
                <c:formatCode>0.00%</c:formatCode>
                <c:ptCount val="4"/>
                <c:pt idx="0">
                  <c:v>0.78569999999999995</c:v>
                </c:pt>
                <c:pt idx="1">
                  <c:v>7.1400000000000005E-2</c:v>
                </c:pt>
                <c:pt idx="2">
                  <c:v>0.1429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6E-44B7-AEFA-867898D07263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2.kysely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Taul1!$A$2:$A$5</c:f>
              <c:strCache>
                <c:ptCount val="3"/>
                <c:pt idx="0">
                  <c:v>Riittävästi</c:v>
                </c:pt>
                <c:pt idx="1">
                  <c:v>Jonkin verran</c:v>
                </c:pt>
                <c:pt idx="2">
                  <c:v>Ei lainkaan</c:v>
                </c:pt>
              </c:strCache>
            </c:strRef>
          </c:cat>
          <c:val>
            <c:numRef>
              <c:f>Taul1!$C$2:$C$5</c:f>
              <c:numCache>
                <c:formatCode>0.00%</c:formatCode>
                <c:ptCount val="4"/>
                <c:pt idx="0">
                  <c:v>0.78569999999999995</c:v>
                </c:pt>
                <c:pt idx="1">
                  <c:v>0.1429</c:v>
                </c:pt>
                <c:pt idx="2">
                  <c:v>0.1429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36E-44B7-AEFA-867898D07263}"/>
            </c:ext>
          </c:extLst>
        </c:ser>
        <c:ser>
          <c:idx val="2"/>
          <c:order val="2"/>
          <c:tx>
            <c:strRef>
              <c:f>Taul1!$D$1</c:f>
              <c:strCache>
                <c:ptCount val="1"/>
                <c:pt idx="0">
                  <c:v>Sarake1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Taul1!$A$2:$A$5</c:f>
              <c:strCache>
                <c:ptCount val="3"/>
                <c:pt idx="0">
                  <c:v>Riittävästi</c:v>
                </c:pt>
                <c:pt idx="1">
                  <c:v>Jonkin verran</c:v>
                </c:pt>
                <c:pt idx="2">
                  <c:v>Ei lainkaan</c:v>
                </c:pt>
              </c:strCache>
            </c:strRef>
          </c:cat>
          <c:val>
            <c:numRef>
              <c:f>Taul1!$D$2:$D$5</c:f>
            </c:numRef>
          </c:val>
          <c:extLst>
            <c:ext xmlns:c16="http://schemas.microsoft.com/office/drawing/2014/chart" uri="{C3380CC4-5D6E-409C-BE32-E72D297353CC}">
              <c16:uniqueId val="{00000002-536E-44B7-AEFA-867898D07263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393472192"/>
        <c:axId val="393472976"/>
      </c:barChart>
      <c:catAx>
        <c:axId val="393472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93472976"/>
        <c:crosses val="autoZero"/>
        <c:auto val="1"/>
        <c:lblAlgn val="ctr"/>
        <c:lblOffset val="100"/>
        <c:noMultiLvlLbl val="0"/>
      </c:catAx>
      <c:valAx>
        <c:axId val="393472976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crossAx val="3934721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fi-FI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/>
              <a:t>Olen saanut osastolla ollessani tietoa suoliston toiminnasta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1. kysely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Taul1!$A$2:$A$5</c:f>
              <c:strCache>
                <c:ptCount val="3"/>
                <c:pt idx="0">
                  <c:v>Riittävästi</c:v>
                </c:pt>
                <c:pt idx="1">
                  <c:v>Jonkin verran</c:v>
                </c:pt>
                <c:pt idx="2">
                  <c:v>Ei lainkaan</c:v>
                </c:pt>
              </c:strCache>
            </c:strRef>
          </c:cat>
          <c:val>
            <c:numRef>
              <c:f>Taul1!$B$2:$B$5</c:f>
              <c:numCache>
                <c:formatCode>0.00%</c:formatCode>
                <c:ptCount val="4"/>
                <c:pt idx="0">
                  <c:v>0.64290000000000003</c:v>
                </c:pt>
                <c:pt idx="1">
                  <c:v>0.28570000000000001</c:v>
                </c:pt>
                <c:pt idx="2">
                  <c:v>7.1400000000000005E-2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DB-42F4-968D-13AE0179D17F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2.kysely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Taul1!$A$2:$A$5</c:f>
              <c:strCache>
                <c:ptCount val="3"/>
                <c:pt idx="0">
                  <c:v>Riittävästi</c:v>
                </c:pt>
                <c:pt idx="1">
                  <c:v>Jonkin verran</c:v>
                </c:pt>
                <c:pt idx="2">
                  <c:v>Ei lainkaan</c:v>
                </c:pt>
              </c:strCache>
            </c:strRef>
          </c:cat>
          <c:val>
            <c:numRef>
              <c:f>Taul1!$C$2:$C$5</c:f>
              <c:numCache>
                <c:formatCode>0.00%</c:formatCode>
                <c:ptCount val="4"/>
                <c:pt idx="0">
                  <c:v>0.78569999999999995</c:v>
                </c:pt>
                <c:pt idx="1">
                  <c:v>0.1429</c:v>
                </c:pt>
                <c:pt idx="2">
                  <c:v>7.1400000000000005E-2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2DB-42F4-968D-13AE0179D17F}"/>
            </c:ext>
          </c:extLst>
        </c:ser>
        <c:ser>
          <c:idx val="2"/>
          <c:order val="2"/>
          <c:tx>
            <c:strRef>
              <c:f>Taul1!$D$1</c:f>
              <c:strCache>
                <c:ptCount val="1"/>
                <c:pt idx="0">
                  <c:v>Sarake1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Taul1!$A$2:$A$5</c:f>
              <c:strCache>
                <c:ptCount val="3"/>
                <c:pt idx="0">
                  <c:v>Riittävästi</c:v>
                </c:pt>
                <c:pt idx="1">
                  <c:v>Jonkin verran</c:v>
                </c:pt>
                <c:pt idx="2">
                  <c:v>Ei lainkaan</c:v>
                </c:pt>
              </c:strCache>
            </c:strRef>
          </c:cat>
          <c:val>
            <c:numRef>
              <c:f>Taul1!$D$2:$D$5</c:f>
            </c:numRef>
          </c:val>
          <c:extLst>
            <c:ext xmlns:c16="http://schemas.microsoft.com/office/drawing/2014/chart" uri="{C3380CC4-5D6E-409C-BE32-E72D297353CC}">
              <c16:uniqueId val="{00000002-F2DB-42F4-968D-13AE0179D17F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393471016"/>
        <c:axId val="393471408"/>
      </c:barChart>
      <c:catAx>
        <c:axId val="393471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93471408"/>
        <c:crosses val="autoZero"/>
        <c:auto val="1"/>
        <c:lblAlgn val="ctr"/>
        <c:lblOffset val="100"/>
        <c:noMultiLvlLbl val="0"/>
      </c:catAx>
      <c:valAx>
        <c:axId val="393471408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crossAx val="3934710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fi-FI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 dirty="0"/>
              <a:t>Osastolla minua</a:t>
            </a:r>
            <a:r>
              <a:rPr lang="fi-FI" baseline="0" dirty="0"/>
              <a:t> ohjasivat</a:t>
            </a:r>
            <a:endParaRPr lang="fi-FI" dirty="0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1. kysely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Taul1!$A$2:$A$6</c:f>
              <c:strCache>
                <c:ptCount val="5"/>
                <c:pt idx="0">
                  <c:v>Hoitajat</c:v>
                </c:pt>
                <c:pt idx="1">
                  <c:v>Lääkärit</c:v>
                </c:pt>
                <c:pt idx="2">
                  <c:v>Avannehoitajat</c:v>
                </c:pt>
                <c:pt idx="3">
                  <c:v>Fysioterapeutit</c:v>
                </c:pt>
                <c:pt idx="4">
                  <c:v>Joku muu</c:v>
                </c:pt>
              </c:strCache>
            </c:strRef>
          </c:cat>
          <c:val>
            <c:numRef>
              <c:f>Taul1!$B$2:$B$6</c:f>
              <c:numCache>
                <c:formatCode>0.00%</c:formatCode>
                <c:ptCount val="5"/>
                <c:pt idx="0">
                  <c:v>0.78569999999999995</c:v>
                </c:pt>
                <c:pt idx="1">
                  <c:v>0.35709999999999997</c:v>
                </c:pt>
                <c:pt idx="2">
                  <c:v>0.92859999999999998</c:v>
                </c:pt>
                <c:pt idx="3">
                  <c:v>0.71430000000000005</c:v>
                </c:pt>
                <c:pt idx="4">
                  <c:v>7.1400000000000005E-2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2B5-438B-9B8A-42F6312C0414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2. kysely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Taul1!$A$2:$A$6</c:f>
              <c:strCache>
                <c:ptCount val="5"/>
                <c:pt idx="0">
                  <c:v>Hoitajat</c:v>
                </c:pt>
                <c:pt idx="1">
                  <c:v>Lääkärit</c:v>
                </c:pt>
                <c:pt idx="2">
                  <c:v>Avannehoitajat</c:v>
                </c:pt>
                <c:pt idx="3">
                  <c:v>Fysioterapeutit</c:v>
                </c:pt>
                <c:pt idx="4">
                  <c:v>Joku muu</c:v>
                </c:pt>
              </c:strCache>
            </c:strRef>
          </c:cat>
          <c:val>
            <c:numRef>
              <c:f>Taul1!$C$2:$C$6</c:f>
              <c:numCache>
                <c:formatCode>0.00%</c:formatCode>
                <c:ptCount val="5"/>
                <c:pt idx="0">
                  <c:v>0.84619999999999995</c:v>
                </c:pt>
                <c:pt idx="1">
                  <c:v>0.30769999999999997</c:v>
                </c:pt>
                <c:pt idx="2">
                  <c:v>0.92310000000000003</c:v>
                </c:pt>
                <c:pt idx="3">
                  <c:v>0.61539999999999995</c:v>
                </c:pt>
                <c:pt idx="4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2B5-438B-9B8A-42F6312C0414}"/>
            </c:ext>
          </c:extLst>
        </c:ser>
        <c:ser>
          <c:idx val="2"/>
          <c:order val="2"/>
          <c:tx>
            <c:strRef>
              <c:f>Taul1!$D$1</c:f>
              <c:strCache>
                <c:ptCount val="1"/>
                <c:pt idx="0">
                  <c:v>Sarake1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Taul1!$A$2:$A$6</c:f>
              <c:strCache>
                <c:ptCount val="5"/>
                <c:pt idx="0">
                  <c:v>Hoitajat</c:v>
                </c:pt>
                <c:pt idx="1">
                  <c:v>Lääkärit</c:v>
                </c:pt>
                <c:pt idx="2">
                  <c:v>Avannehoitajat</c:v>
                </c:pt>
                <c:pt idx="3">
                  <c:v>Fysioterapeutit</c:v>
                </c:pt>
                <c:pt idx="4">
                  <c:v>Joku muu</c:v>
                </c:pt>
              </c:strCache>
            </c:strRef>
          </c:cat>
          <c:val>
            <c:numRef>
              <c:f>Taul1!$D$2:$D$6</c:f>
            </c:numRef>
          </c:val>
          <c:extLst>
            <c:ext xmlns:c16="http://schemas.microsoft.com/office/drawing/2014/chart" uri="{C3380CC4-5D6E-409C-BE32-E72D297353CC}">
              <c16:uniqueId val="{00000002-E2B5-438B-9B8A-42F6312C0414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393474936"/>
        <c:axId val="393468664"/>
      </c:barChart>
      <c:catAx>
        <c:axId val="393474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93468664"/>
        <c:crosses val="autoZero"/>
        <c:auto val="1"/>
        <c:lblAlgn val="ctr"/>
        <c:lblOffset val="100"/>
        <c:noMultiLvlLbl val="0"/>
      </c:catAx>
      <c:valAx>
        <c:axId val="393468664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crossAx val="3934749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fi-FI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/>
              <a:t>Vastaajan ikä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2. kysely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Taul1!$A$2:$A$6</c:f>
              <c:strCache>
                <c:ptCount val="5"/>
                <c:pt idx="0">
                  <c:v>Yli 80 vuotta</c:v>
                </c:pt>
                <c:pt idx="1">
                  <c:v>71-80 vuotta</c:v>
                </c:pt>
                <c:pt idx="2">
                  <c:v>51-70 vuotta</c:v>
                </c:pt>
                <c:pt idx="3">
                  <c:v>36-50 vuotta</c:v>
                </c:pt>
                <c:pt idx="4">
                  <c:v>Alle 35 vuotta</c:v>
                </c:pt>
              </c:strCache>
            </c:strRef>
          </c:cat>
          <c:val>
            <c:numRef>
              <c:f>Taul1!$B$2:$B$6</c:f>
              <c:numCache>
                <c:formatCode>0.00%</c:formatCode>
                <c:ptCount val="5"/>
                <c:pt idx="0" formatCode="0%">
                  <c:v>0</c:v>
                </c:pt>
                <c:pt idx="1">
                  <c:v>0.15379999999999999</c:v>
                </c:pt>
                <c:pt idx="2">
                  <c:v>0.53849999999999998</c:v>
                </c:pt>
                <c:pt idx="3">
                  <c:v>7.6899999999999996E-2</c:v>
                </c:pt>
                <c:pt idx="4">
                  <c:v>0.23080000000000001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60-41DB-BE74-99320A673F41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1. kysely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Taul1!$A$2:$A$6</c:f>
              <c:strCache>
                <c:ptCount val="5"/>
                <c:pt idx="0">
                  <c:v>Yli 80 vuotta</c:v>
                </c:pt>
                <c:pt idx="1">
                  <c:v>71-80 vuotta</c:v>
                </c:pt>
                <c:pt idx="2">
                  <c:v>51-70 vuotta</c:v>
                </c:pt>
                <c:pt idx="3">
                  <c:v>36-50 vuotta</c:v>
                </c:pt>
                <c:pt idx="4">
                  <c:v>Alle 35 vuotta</c:v>
                </c:pt>
              </c:strCache>
            </c:strRef>
          </c:cat>
          <c:val>
            <c:numRef>
              <c:f>Taul1!$C$2:$C$6</c:f>
              <c:numCache>
                <c:formatCode>0.00%</c:formatCode>
                <c:ptCount val="5"/>
                <c:pt idx="0" formatCode="0%">
                  <c:v>0</c:v>
                </c:pt>
                <c:pt idx="1">
                  <c:v>0.1429</c:v>
                </c:pt>
                <c:pt idx="2">
                  <c:v>0.5</c:v>
                </c:pt>
                <c:pt idx="3">
                  <c:v>0.28570000000000001</c:v>
                </c:pt>
                <c:pt idx="4">
                  <c:v>7.1400000000000005E-2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560-41DB-BE74-99320A673F41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307607848"/>
        <c:axId val="307608232"/>
      </c:barChart>
      <c:catAx>
        <c:axId val="30760784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07608232"/>
        <c:crosses val="autoZero"/>
        <c:auto val="1"/>
        <c:lblAlgn val="ctr"/>
        <c:lblOffset val="100"/>
        <c:noMultiLvlLbl val="0"/>
      </c:catAx>
      <c:valAx>
        <c:axId val="307608232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076078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fi-FI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/>
              <a:t>Onko leikkaus tehty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1. kysely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Taul1!$A$2:$A$5</c:f>
              <c:strCache>
                <c:ptCount val="2"/>
                <c:pt idx="0">
                  <c:v>Suunnitellusti</c:v>
                </c:pt>
                <c:pt idx="1">
                  <c:v>Päivystyksellisesti</c:v>
                </c:pt>
              </c:strCache>
            </c:strRef>
          </c:cat>
          <c:val>
            <c:numRef>
              <c:f>Taul1!$B$2:$B$5</c:f>
              <c:numCache>
                <c:formatCode>0%</c:formatCode>
                <c:ptCount val="4"/>
                <c:pt idx="0">
                  <c:v>1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CA-4A95-87D8-9483F1CD7DAF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2. kysely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Taul1!$A$2:$A$5</c:f>
              <c:strCache>
                <c:ptCount val="2"/>
                <c:pt idx="0">
                  <c:v>Suunnitellusti</c:v>
                </c:pt>
                <c:pt idx="1">
                  <c:v>Päivystyksellisesti</c:v>
                </c:pt>
              </c:strCache>
            </c:strRef>
          </c:cat>
          <c:val>
            <c:numRef>
              <c:f>Taul1!$C$2:$C$5</c:f>
              <c:numCache>
                <c:formatCode>0%</c:formatCode>
                <c:ptCount val="4"/>
                <c:pt idx="0">
                  <c:v>1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2CA-4A95-87D8-9483F1CD7DAF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307344376"/>
        <c:axId val="307345552"/>
      </c:barChart>
      <c:catAx>
        <c:axId val="30734437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07345552"/>
        <c:crosses val="autoZero"/>
        <c:auto val="1"/>
        <c:lblAlgn val="ctr"/>
        <c:lblOffset val="100"/>
        <c:noMultiLvlLbl val="0"/>
      </c:catAx>
      <c:valAx>
        <c:axId val="307345552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307344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fi-FI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/>
              <a:t>Olen saanut osastolla ollessani tietoa</a:t>
            </a:r>
            <a:r>
              <a:rPr lang="fi-FI" baseline="0"/>
              <a:t> avanneleikatun ruokavaliosta</a:t>
            </a:r>
            <a:endParaRPr lang="fi-FI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1. kysely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Taul1!$A$2:$A$5</c:f>
              <c:strCache>
                <c:ptCount val="3"/>
                <c:pt idx="0">
                  <c:v>Riittävästi</c:v>
                </c:pt>
                <c:pt idx="1">
                  <c:v>Jonkin verran</c:v>
                </c:pt>
                <c:pt idx="2">
                  <c:v>Ei lainkaan</c:v>
                </c:pt>
              </c:strCache>
            </c:strRef>
          </c:cat>
          <c:val>
            <c:numRef>
              <c:f>Taul1!$B$2:$B$5</c:f>
              <c:numCache>
                <c:formatCode>0.00%</c:formatCode>
                <c:ptCount val="4"/>
                <c:pt idx="0">
                  <c:v>0.1429</c:v>
                </c:pt>
                <c:pt idx="1">
                  <c:v>0.64290000000000003</c:v>
                </c:pt>
                <c:pt idx="2">
                  <c:v>0.21429999999999999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ED-44D4-90B7-7ED368E0D91C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2.kysely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Taul1!$A$2:$A$5</c:f>
              <c:strCache>
                <c:ptCount val="3"/>
                <c:pt idx="0">
                  <c:v>Riittävästi</c:v>
                </c:pt>
                <c:pt idx="1">
                  <c:v>Jonkin verran</c:v>
                </c:pt>
                <c:pt idx="2">
                  <c:v>Ei lainkaan</c:v>
                </c:pt>
              </c:strCache>
            </c:strRef>
          </c:cat>
          <c:val>
            <c:numRef>
              <c:f>Taul1!$C$2:$C$5</c:f>
              <c:numCache>
                <c:formatCode>0.00%</c:formatCode>
                <c:ptCount val="4"/>
                <c:pt idx="0">
                  <c:v>0.71430000000000005</c:v>
                </c:pt>
                <c:pt idx="1">
                  <c:v>7.1400000000000005E-2</c:v>
                </c:pt>
                <c:pt idx="2">
                  <c:v>0.21429999999999999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7ED-44D4-90B7-7ED368E0D91C}"/>
            </c:ext>
          </c:extLst>
        </c:ser>
        <c:ser>
          <c:idx val="2"/>
          <c:order val="2"/>
          <c:tx>
            <c:strRef>
              <c:f>Taul1!$D$1</c:f>
              <c:strCache>
                <c:ptCount val="1"/>
                <c:pt idx="0">
                  <c:v>Sarake1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Taul1!$A$2:$A$5</c:f>
              <c:strCache>
                <c:ptCount val="3"/>
                <c:pt idx="0">
                  <c:v>Riittävästi</c:v>
                </c:pt>
                <c:pt idx="1">
                  <c:v>Jonkin verran</c:v>
                </c:pt>
                <c:pt idx="2">
                  <c:v>Ei lainkaan</c:v>
                </c:pt>
              </c:strCache>
            </c:strRef>
          </c:cat>
          <c:val>
            <c:numRef>
              <c:f>Taul1!$D$2:$D$5</c:f>
            </c:numRef>
          </c:val>
          <c:extLst>
            <c:ext xmlns:c16="http://schemas.microsoft.com/office/drawing/2014/chart" uri="{C3380CC4-5D6E-409C-BE32-E72D297353CC}">
              <c16:uniqueId val="{00000002-57ED-44D4-90B7-7ED368E0D91C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307350256"/>
        <c:axId val="307346728"/>
      </c:barChart>
      <c:catAx>
        <c:axId val="307350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07346728"/>
        <c:crosses val="autoZero"/>
        <c:auto val="1"/>
        <c:lblAlgn val="ctr"/>
        <c:lblOffset val="100"/>
        <c:noMultiLvlLbl val="0"/>
      </c:catAx>
      <c:valAx>
        <c:axId val="307346728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crossAx val="3073502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fi-FI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/>
              <a:t>Olen saanut osastolla ollessani keskustella</a:t>
            </a:r>
            <a:r>
              <a:rPr lang="fi-FI" baseline="0"/>
              <a:t> avanteen mahdollisesta vaikutuksesta harrastuksiini ja työntekoon</a:t>
            </a:r>
            <a:endParaRPr lang="fi-FI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1. kysely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Taul1!$A$2:$A$5</c:f>
              <c:strCache>
                <c:ptCount val="3"/>
                <c:pt idx="0">
                  <c:v>Riittävästi</c:v>
                </c:pt>
                <c:pt idx="1">
                  <c:v>Jonkin verran</c:v>
                </c:pt>
                <c:pt idx="2">
                  <c:v>Ei lainkaan</c:v>
                </c:pt>
              </c:strCache>
            </c:strRef>
          </c:cat>
          <c:val>
            <c:numRef>
              <c:f>Taul1!$B$2:$B$5</c:f>
              <c:numCache>
                <c:formatCode>0.00%</c:formatCode>
                <c:ptCount val="4"/>
                <c:pt idx="0">
                  <c:v>0.35709999999999997</c:v>
                </c:pt>
                <c:pt idx="1">
                  <c:v>0.5</c:v>
                </c:pt>
                <c:pt idx="2">
                  <c:v>0.1429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7C-4479-A5E9-A1DE56F8B5EF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2.kysely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Taul1!$A$2:$A$5</c:f>
              <c:strCache>
                <c:ptCount val="3"/>
                <c:pt idx="0">
                  <c:v>Riittävästi</c:v>
                </c:pt>
                <c:pt idx="1">
                  <c:v>Jonkin verran</c:v>
                </c:pt>
                <c:pt idx="2">
                  <c:v>Ei lainkaan</c:v>
                </c:pt>
              </c:strCache>
            </c:strRef>
          </c:cat>
          <c:val>
            <c:numRef>
              <c:f>Taul1!$C$2:$C$5</c:f>
              <c:numCache>
                <c:formatCode>0.00%</c:formatCode>
                <c:ptCount val="4"/>
                <c:pt idx="0">
                  <c:v>0.42859999999999998</c:v>
                </c:pt>
                <c:pt idx="1">
                  <c:v>0.42859999999999998</c:v>
                </c:pt>
                <c:pt idx="2">
                  <c:v>0.1429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97C-4479-A5E9-A1DE56F8B5EF}"/>
            </c:ext>
          </c:extLst>
        </c:ser>
        <c:ser>
          <c:idx val="2"/>
          <c:order val="2"/>
          <c:tx>
            <c:strRef>
              <c:f>Taul1!$D$1</c:f>
              <c:strCache>
                <c:ptCount val="1"/>
                <c:pt idx="0">
                  <c:v>Sarake1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Taul1!$A$2:$A$5</c:f>
              <c:strCache>
                <c:ptCount val="3"/>
                <c:pt idx="0">
                  <c:v>Riittävästi</c:v>
                </c:pt>
                <c:pt idx="1">
                  <c:v>Jonkin verran</c:v>
                </c:pt>
                <c:pt idx="2">
                  <c:v>Ei lainkaan</c:v>
                </c:pt>
              </c:strCache>
            </c:strRef>
          </c:cat>
          <c:val>
            <c:numRef>
              <c:f>Taul1!$D$2:$D$5</c:f>
            </c:numRef>
          </c:val>
          <c:extLst>
            <c:ext xmlns:c16="http://schemas.microsoft.com/office/drawing/2014/chart" uri="{C3380CC4-5D6E-409C-BE32-E72D297353CC}">
              <c16:uniqueId val="{00000002-797C-4479-A5E9-A1DE56F8B5EF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307343984"/>
        <c:axId val="307347512"/>
      </c:barChart>
      <c:catAx>
        <c:axId val="307343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07347512"/>
        <c:crosses val="autoZero"/>
        <c:auto val="1"/>
        <c:lblAlgn val="ctr"/>
        <c:lblOffset val="100"/>
        <c:noMultiLvlLbl val="0"/>
      </c:catAx>
      <c:valAx>
        <c:axId val="307347512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crossAx val="307343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fi-FI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/>
              <a:t>Olen saanut osastolla ollessani keskustella</a:t>
            </a:r>
            <a:r>
              <a:rPr lang="fi-FI" baseline="0"/>
              <a:t> avanteen mahdollisesta vaikutuksesta ihmissuhteisiini (esimerkiksi parisuhde, ystävyyssuhteet)</a:t>
            </a:r>
            <a:endParaRPr lang="fi-FI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1. kysely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Taul1!$A$2:$A$5</c:f>
              <c:strCache>
                <c:ptCount val="3"/>
                <c:pt idx="0">
                  <c:v>Riittävästi</c:v>
                </c:pt>
                <c:pt idx="1">
                  <c:v>Jonkin verran</c:v>
                </c:pt>
                <c:pt idx="2">
                  <c:v>Ei lainkaan</c:v>
                </c:pt>
              </c:strCache>
            </c:strRef>
          </c:cat>
          <c:val>
            <c:numRef>
              <c:f>Taul1!$B$2:$B$5</c:f>
              <c:numCache>
                <c:formatCode>0.00%</c:formatCode>
                <c:ptCount val="4"/>
                <c:pt idx="0">
                  <c:v>0.1429</c:v>
                </c:pt>
                <c:pt idx="1">
                  <c:v>0.57140000000000002</c:v>
                </c:pt>
                <c:pt idx="2">
                  <c:v>0.28570000000000001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33-4A19-9EF2-DCBDE1D6C15D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2.kysely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Taul1!$A$2:$A$5</c:f>
              <c:strCache>
                <c:ptCount val="3"/>
                <c:pt idx="0">
                  <c:v>Riittävästi</c:v>
                </c:pt>
                <c:pt idx="1">
                  <c:v>Jonkin verran</c:v>
                </c:pt>
                <c:pt idx="2">
                  <c:v>Ei lainkaan</c:v>
                </c:pt>
              </c:strCache>
            </c:strRef>
          </c:cat>
          <c:val>
            <c:numRef>
              <c:f>Taul1!$C$2:$C$5</c:f>
              <c:numCache>
                <c:formatCode>0.00%</c:formatCode>
                <c:ptCount val="4"/>
                <c:pt idx="0">
                  <c:v>0.35709999999999997</c:v>
                </c:pt>
                <c:pt idx="1">
                  <c:v>0.28570000000000001</c:v>
                </c:pt>
                <c:pt idx="2">
                  <c:v>0.35709999999999997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B33-4A19-9EF2-DCBDE1D6C15D}"/>
            </c:ext>
          </c:extLst>
        </c:ser>
        <c:ser>
          <c:idx val="2"/>
          <c:order val="2"/>
          <c:tx>
            <c:strRef>
              <c:f>Taul1!$D$1</c:f>
              <c:strCache>
                <c:ptCount val="1"/>
                <c:pt idx="0">
                  <c:v>Sarake1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Taul1!$A$2:$A$5</c:f>
              <c:strCache>
                <c:ptCount val="3"/>
                <c:pt idx="0">
                  <c:v>Riittävästi</c:v>
                </c:pt>
                <c:pt idx="1">
                  <c:v>Jonkin verran</c:v>
                </c:pt>
                <c:pt idx="2">
                  <c:v>Ei lainkaan</c:v>
                </c:pt>
              </c:strCache>
            </c:strRef>
          </c:cat>
          <c:val>
            <c:numRef>
              <c:f>Taul1!$D$2:$D$5</c:f>
            </c:numRef>
          </c:val>
          <c:extLst>
            <c:ext xmlns:c16="http://schemas.microsoft.com/office/drawing/2014/chart" uri="{C3380CC4-5D6E-409C-BE32-E72D297353CC}">
              <c16:uniqueId val="{00000002-2B33-4A19-9EF2-DCBDE1D6C15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307347904"/>
        <c:axId val="307348296"/>
      </c:barChart>
      <c:catAx>
        <c:axId val="307347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07348296"/>
        <c:crosses val="autoZero"/>
        <c:auto val="1"/>
        <c:lblAlgn val="ctr"/>
        <c:lblOffset val="100"/>
        <c:noMultiLvlLbl val="0"/>
      </c:catAx>
      <c:valAx>
        <c:axId val="307348296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crossAx val="307347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fi-FI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/>
              <a:t>Olen saanut osastolla ollessani tietoa</a:t>
            </a:r>
            <a:r>
              <a:rPr lang="fi-FI" baseline="0"/>
              <a:t> seksuaalisuuteen liittyvissä kysymyksissä</a:t>
            </a:r>
            <a:endParaRPr lang="fi-FI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1. kysely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Taul1!$A$2:$A$5</c:f>
              <c:strCache>
                <c:ptCount val="3"/>
                <c:pt idx="0">
                  <c:v>Riittävästi</c:v>
                </c:pt>
                <c:pt idx="1">
                  <c:v>Jonkin verran</c:v>
                </c:pt>
                <c:pt idx="2">
                  <c:v>Ei lainkaan</c:v>
                </c:pt>
              </c:strCache>
            </c:strRef>
          </c:cat>
          <c:val>
            <c:numRef>
              <c:f>Taul1!$B$2:$B$5</c:f>
              <c:numCache>
                <c:formatCode>0.00%</c:formatCode>
                <c:ptCount val="4"/>
                <c:pt idx="0">
                  <c:v>0.1429</c:v>
                </c:pt>
                <c:pt idx="1">
                  <c:v>0.28570000000000001</c:v>
                </c:pt>
                <c:pt idx="2">
                  <c:v>0.57140000000000002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8C-4FB4-AE64-A080809261D2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2.kysely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Taul1!$A$2:$A$5</c:f>
              <c:strCache>
                <c:ptCount val="3"/>
                <c:pt idx="0">
                  <c:v>Riittävästi</c:v>
                </c:pt>
                <c:pt idx="1">
                  <c:v>Jonkin verran</c:v>
                </c:pt>
                <c:pt idx="2">
                  <c:v>Ei lainkaan</c:v>
                </c:pt>
              </c:strCache>
            </c:strRef>
          </c:cat>
          <c:val>
            <c:numRef>
              <c:f>Taul1!$C$2:$C$5</c:f>
              <c:numCache>
                <c:formatCode>0.00%</c:formatCode>
                <c:ptCount val="4"/>
                <c:pt idx="0">
                  <c:v>0.35709999999999997</c:v>
                </c:pt>
                <c:pt idx="1">
                  <c:v>0.21429999999999999</c:v>
                </c:pt>
                <c:pt idx="2">
                  <c:v>0.42859999999999998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F8C-4FB4-AE64-A080809261D2}"/>
            </c:ext>
          </c:extLst>
        </c:ser>
        <c:ser>
          <c:idx val="2"/>
          <c:order val="2"/>
          <c:tx>
            <c:strRef>
              <c:f>Taul1!$D$1</c:f>
              <c:strCache>
                <c:ptCount val="1"/>
                <c:pt idx="0">
                  <c:v>Sarake1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Taul1!$A$2:$A$5</c:f>
              <c:strCache>
                <c:ptCount val="3"/>
                <c:pt idx="0">
                  <c:v>Riittävästi</c:v>
                </c:pt>
                <c:pt idx="1">
                  <c:v>Jonkin verran</c:v>
                </c:pt>
                <c:pt idx="2">
                  <c:v>Ei lainkaan</c:v>
                </c:pt>
              </c:strCache>
            </c:strRef>
          </c:cat>
          <c:val>
            <c:numRef>
              <c:f>Taul1!$D$2:$D$5</c:f>
            </c:numRef>
          </c:val>
          <c:extLst>
            <c:ext xmlns:c16="http://schemas.microsoft.com/office/drawing/2014/chart" uri="{C3380CC4-5D6E-409C-BE32-E72D297353CC}">
              <c16:uniqueId val="{00000002-CF8C-4FB4-AE64-A080809261D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307349080"/>
        <c:axId val="307350648"/>
      </c:barChart>
      <c:catAx>
        <c:axId val="307349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07350648"/>
        <c:crosses val="autoZero"/>
        <c:auto val="1"/>
        <c:lblAlgn val="ctr"/>
        <c:lblOffset val="100"/>
        <c:noMultiLvlLbl val="0"/>
      </c:catAx>
      <c:valAx>
        <c:axId val="307350648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crossAx val="307349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fi-FI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/>
              <a:t>Olen saanut osastolla ollessani keskustella</a:t>
            </a:r>
            <a:r>
              <a:rPr lang="fi-FI" baseline="0"/>
              <a:t> avanteen mahdollisesta vaikutuksesta minäkuvaani</a:t>
            </a:r>
            <a:endParaRPr lang="fi-FI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1. kysely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Taul1!$A$2:$A$5</c:f>
              <c:strCache>
                <c:ptCount val="3"/>
                <c:pt idx="0">
                  <c:v>Riittävästi</c:v>
                </c:pt>
                <c:pt idx="1">
                  <c:v>Jonkin verran</c:v>
                </c:pt>
                <c:pt idx="2">
                  <c:v>Ei lainkaan</c:v>
                </c:pt>
              </c:strCache>
            </c:strRef>
          </c:cat>
          <c:val>
            <c:numRef>
              <c:f>Taul1!$B$2:$B$5</c:f>
              <c:numCache>
                <c:formatCode>0.00%</c:formatCode>
                <c:ptCount val="4"/>
                <c:pt idx="0">
                  <c:v>0.21429999999999999</c:v>
                </c:pt>
                <c:pt idx="1">
                  <c:v>0.35709999999999997</c:v>
                </c:pt>
                <c:pt idx="2">
                  <c:v>0.42859999999999998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1D-4FB1-936E-4FE8808F74A5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2.kysely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Taul1!$A$2:$A$5</c:f>
              <c:strCache>
                <c:ptCount val="3"/>
                <c:pt idx="0">
                  <c:v>Riittävästi</c:v>
                </c:pt>
                <c:pt idx="1">
                  <c:v>Jonkin verran</c:v>
                </c:pt>
                <c:pt idx="2">
                  <c:v>Ei lainkaan</c:v>
                </c:pt>
              </c:strCache>
            </c:strRef>
          </c:cat>
          <c:val>
            <c:numRef>
              <c:f>Taul1!$C$2:$C$5</c:f>
              <c:numCache>
                <c:formatCode>0.00%</c:formatCode>
                <c:ptCount val="4"/>
                <c:pt idx="0">
                  <c:v>0.42859999999999998</c:v>
                </c:pt>
                <c:pt idx="1">
                  <c:v>0.28570000000000001</c:v>
                </c:pt>
                <c:pt idx="2">
                  <c:v>0.28570000000000001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41D-4FB1-936E-4FE8808F74A5}"/>
            </c:ext>
          </c:extLst>
        </c:ser>
        <c:ser>
          <c:idx val="2"/>
          <c:order val="2"/>
          <c:tx>
            <c:strRef>
              <c:f>Taul1!$D$1</c:f>
              <c:strCache>
                <c:ptCount val="1"/>
                <c:pt idx="0">
                  <c:v>Sarake1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Taul1!$A$2:$A$5</c:f>
              <c:strCache>
                <c:ptCount val="3"/>
                <c:pt idx="0">
                  <c:v>Riittävästi</c:v>
                </c:pt>
                <c:pt idx="1">
                  <c:v>Jonkin verran</c:v>
                </c:pt>
                <c:pt idx="2">
                  <c:v>Ei lainkaan</c:v>
                </c:pt>
              </c:strCache>
            </c:strRef>
          </c:cat>
          <c:val>
            <c:numRef>
              <c:f>Taul1!$D$2:$D$5</c:f>
            </c:numRef>
          </c:val>
          <c:extLst>
            <c:ext xmlns:c16="http://schemas.microsoft.com/office/drawing/2014/chart" uri="{C3380CC4-5D6E-409C-BE32-E72D297353CC}">
              <c16:uniqueId val="{00000002-C41D-4FB1-936E-4FE8808F74A5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392145144"/>
        <c:axId val="392145536"/>
      </c:barChart>
      <c:catAx>
        <c:axId val="392145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92145536"/>
        <c:crosses val="autoZero"/>
        <c:auto val="1"/>
        <c:lblAlgn val="ctr"/>
        <c:lblOffset val="100"/>
        <c:noMultiLvlLbl val="0"/>
      </c:catAx>
      <c:valAx>
        <c:axId val="392145536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crossAx val="3921451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fi-FI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/>
              <a:t>Olen saanut osastolla ollessani</a:t>
            </a:r>
            <a:r>
              <a:rPr lang="fi-FI" baseline="0"/>
              <a:t> ohjausta siitä, miten toimia jos avanteen kanssa tulee jotain ongelmia</a:t>
            </a:r>
            <a:endParaRPr lang="fi-FI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1. kysely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Taul1!$A$2:$A$5</c:f>
              <c:strCache>
                <c:ptCount val="3"/>
                <c:pt idx="0">
                  <c:v>Riittävästi</c:v>
                </c:pt>
                <c:pt idx="1">
                  <c:v>Jonkin verran</c:v>
                </c:pt>
                <c:pt idx="2">
                  <c:v>Ei lainkaan</c:v>
                </c:pt>
              </c:strCache>
            </c:strRef>
          </c:cat>
          <c:val>
            <c:numRef>
              <c:f>Taul1!$B$2:$B$5</c:f>
              <c:numCache>
                <c:formatCode>0.00%</c:formatCode>
                <c:ptCount val="4"/>
                <c:pt idx="0">
                  <c:v>0.51139999999999997</c:v>
                </c:pt>
                <c:pt idx="1">
                  <c:v>0.42859999999999998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A18-468B-B910-8EE46CD0D8C0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2.kysely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Taul1!$A$2:$A$5</c:f>
              <c:strCache>
                <c:ptCount val="3"/>
                <c:pt idx="0">
                  <c:v>Riittävästi</c:v>
                </c:pt>
                <c:pt idx="1">
                  <c:v>Jonkin verran</c:v>
                </c:pt>
                <c:pt idx="2">
                  <c:v>Ei lainkaan</c:v>
                </c:pt>
              </c:strCache>
            </c:strRef>
          </c:cat>
          <c:val>
            <c:numRef>
              <c:f>Taul1!$C$2:$C$5</c:f>
              <c:numCache>
                <c:formatCode>0.00%</c:formatCode>
                <c:ptCount val="4"/>
                <c:pt idx="0">
                  <c:v>0.64290000000000003</c:v>
                </c:pt>
                <c:pt idx="1">
                  <c:v>0.28570000000000001</c:v>
                </c:pt>
                <c:pt idx="2">
                  <c:v>7.1400000000000005E-2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A18-468B-B910-8EE46CD0D8C0}"/>
            </c:ext>
          </c:extLst>
        </c:ser>
        <c:ser>
          <c:idx val="2"/>
          <c:order val="2"/>
          <c:tx>
            <c:strRef>
              <c:f>Taul1!$D$1</c:f>
              <c:strCache>
                <c:ptCount val="1"/>
                <c:pt idx="0">
                  <c:v>Sarake1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Taul1!$A$2:$A$5</c:f>
              <c:strCache>
                <c:ptCount val="3"/>
                <c:pt idx="0">
                  <c:v>Riittävästi</c:v>
                </c:pt>
                <c:pt idx="1">
                  <c:v>Jonkin verran</c:v>
                </c:pt>
                <c:pt idx="2">
                  <c:v>Ei lainkaan</c:v>
                </c:pt>
              </c:strCache>
            </c:strRef>
          </c:cat>
          <c:val>
            <c:numRef>
              <c:f>Taul1!$D$2:$D$5</c:f>
            </c:numRef>
          </c:val>
          <c:extLst>
            <c:ext xmlns:c16="http://schemas.microsoft.com/office/drawing/2014/chart" uri="{C3380CC4-5D6E-409C-BE32-E72D297353CC}">
              <c16:uniqueId val="{00000002-0A18-468B-B910-8EE46CD0D8C0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392142400"/>
        <c:axId val="392145928"/>
      </c:barChart>
      <c:catAx>
        <c:axId val="392142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92145928"/>
        <c:crosses val="autoZero"/>
        <c:auto val="1"/>
        <c:lblAlgn val="ctr"/>
        <c:lblOffset val="100"/>
        <c:noMultiLvlLbl val="0"/>
      </c:catAx>
      <c:valAx>
        <c:axId val="392145928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crossAx val="3921424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fi-FI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9D052D-5AD0-45D3-83F1-FA02AF5C9109}" type="datetimeFigureOut">
              <a:rPr lang="fi-FI" smtClean="0"/>
              <a:t>17.12.2018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B51894-7677-401C-A60C-F12DFA48ED3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206986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4A111D-30CC-4974-B349-7480BBD13F4A}" type="datetimeFigureOut">
              <a:rPr lang="fi-FI" smtClean="0"/>
              <a:t>17.12.2018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94530B-C7BB-43B2-BE2E-8C151EA60C5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69462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4530B-C7BB-43B2-BE2E-8C151EA60C59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5227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9" name="Alaotsikk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i-FI"/>
              <a:t>Muokkaa alaotsikon perustyyliä napsautt.</a:t>
            </a:r>
            <a:endParaRPr kumimoji="0" lang="en-US"/>
          </a:p>
        </p:txBody>
      </p:sp>
      <p:sp>
        <p:nvSpPr>
          <p:cNvPr id="28" name="Päivämäärän paikkamerkki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67CA026-8FA7-4F7F-8328-58D184B02B08}" type="datetimeFigureOut">
              <a:rPr lang="fi-FI" smtClean="0"/>
              <a:t>17.12.2018</a:t>
            </a:fld>
            <a:endParaRPr lang="fi-FI"/>
          </a:p>
        </p:txBody>
      </p:sp>
      <p:sp>
        <p:nvSpPr>
          <p:cNvPr id="17" name="Alatunnisteen paikkamerkki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i-FI"/>
          </a:p>
        </p:txBody>
      </p:sp>
      <p:sp>
        <p:nvSpPr>
          <p:cNvPr id="10" name="Suorakulmi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uorakulmi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Suorakulmi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Suorakulmi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uora yhdysviiv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uora yhdysviiv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uora yhdysviiv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uora yhdysviiv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uora yhdysviiv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uora yhdysviiv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Suorakulmi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i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i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i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i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i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Dian numeron paikkamerkki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33D8459-8A00-40A9-870D-8ED9AD258457}" type="slidenum">
              <a:rPr lang="fi-FI" smtClean="0"/>
              <a:t>‹#›</a:t>
            </a:fld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i-FI"/>
              <a:t>Muokkaa tekstin perustyylejä napsauttamalla</a:t>
            </a:r>
          </a:p>
          <a:p>
            <a:pPr lvl="1" eaLnBrk="1" latinLnBrk="0" hangingPunct="1"/>
            <a:r>
              <a:rPr lang="fi-FI"/>
              <a:t>toinen taso</a:t>
            </a:r>
          </a:p>
          <a:p>
            <a:pPr lvl="2" eaLnBrk="1" latinLnBrk="0" hangingPunct="1"/>
            <a:r>
              <a:rPr lang="fi-FI"/>
              <a:t>kolmas taso</a:t>
            </a:r>
          </a:p>
          <a:p>
            <a:pPr lvl="3" eaLnBrk="1" latinLnBrk="0" hangingPunct="1"/>
            <a:r>
              <a:rPr lang="fi-FI"/>
              <a:t>neljäs taso</a:t>
            </a:r>
          </a:p>
          <a:p>
            <a:pPr lvl="4" eaLnBrk="1" latinLnBrk="0" hangingPunct="1"/>
            <a:r>
              <a:rPr lang="fi-FI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CA026-8FA7-4F7F-8328-58D184B02B08}" type="datetimeFigureOut">
              <a:rPr lang="fi-FI" smtClean="0"/>
              <a:t>17.12.2018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D8459-8A00-40A9-870D-8ED9AD258457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i-FI"/>
              <a:t>Muokkaa tekstin perustyylejä napsauttamalla</a:t>
            </a:r>
          </a:p>
          <a:p>
            <a:pPr lvl="1" eaLnBrk="1" latinLnBrk="0" hangingPunct="1"/>
            <a:r>
              <a:rPr lang="fi-FI"/>
              <a:t>toinen taso</a:t>
            </a:r>
          </a:p>
          <a:p>
            <a:pPr lvl="2" eaLnBrk="1" latinLnBrk="0" hangingPunct="1"/>
            <a:r>
              <a:rPr lang="fi-FI"/>
              <a:t>kolmas taso</a:t>
            </a:r>
          </a:p>
          <a:p>
            <a:pPr lvl="3" eaLnBrk="1" latinLnBrk="0" hangingPunct="1"/>
            <a:r>
              <a:rPr lang="fi-FI"/>
              <a:t>neljäs taso</a:t>
            </a:r>
          </a:p>
          <a:p>
            <a:pPr lvl="4" eaLnBrk="1" latinLnBrk="0" hangingPunct="1"/>
            <a:r>
              <a:rPr lang="fi-FI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CA026-8FA7-4F7F-8328-58D184B02B08}" type="datetimeFigureOut">
              <a:rPr lang="fi-FI" smtClean="0"/>
              <a:t>17.12.2018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D8459-8A00-40A9-870D-8ED9AD258457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8" name="Sisällön paikkamerkki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i-FI"/>
              <a:t>Muokkaa tekstin perustyylejä napsauttamalla</a:t>
            </a:r>
          </a:p>
          <a:p>
            <a:pPr lvl="1" eaLnBrk="1" latinLnBrk="0" hangingPunct="1"/>
            <a:r>
              <a:rPr lang="fi-FI"/>
              <a:t>toinen taso</a:t>
            </a:r>
          </a:p>
          <a:p>
            <a:pPr lvl="2" eaLnBrk="1" latinLnBrk="0" hangingPunct="1"/>
            <a:r>
              <a:rPr lang="fi-FI"/>
              <a:t>kolmas taso</a:t>
            </a:r>
          </a:p>
          <a:p>
            <a:pPr lvl="3" eaLnBrk="1" latinLnBrk="0" hangingPunct="1"/>
            <a:r>
              <a:rPr lang="fi-FI"/>
              <a:t>neljäs taso</a:t>
            </a:r>
          </a:p>
          <a:p>
            <a:pPr lvl="4" eaLnBrk="1" latinLnBrk="0" hangingPunct="1"/>
            <a:r>
              <a:rPr lang="fi-FI"/>
              <a:t>viides taso</a:t>
            </a:r>
            <a:endParaRPr kumimoji="0" lang="en-US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67CA026-8FA7-4F7F-8328-58D184B02B08}" type="datetimeFigureOut">
              <a:rPr lang="fi-FI" smtClean="0"/>
              <a:t>17.12.2018</a:t>
            </a:fld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33D8459-8A00-40A9-870D-8ED9AD258457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Alatunnisteen paikkamerkki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67CA026-8FA7-4F7F-8328-58D184B02B08}" type="datetimeFigureOut">
              <a:rPr lang="fi-FI" smtClean="0"/>
              <a:t>17.12.2018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i-FI"/>
          </a:p>
        </p:txBody>
      </p:sp>
      <p:sp>
        <p:nvSpPr>
          <p:cNvPr id="9" name="Suorakulmi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Suorakulmi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uorakulmi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uorakulmi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uora yhdysviiv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uora yhdysviiv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uora yhdysviiv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uora yhdysviiv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uora yhdysviiv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uorakulmi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i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i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i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i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i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uora yhdysviiv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33D8459-8A00-40A9-870D-8ED9AD258457}" type="slidenum">
              <a:rPr lang="fi-FI" smtClean="0"/>
              <a:t>‹#›</a:t>
            </a:fld>
            <a:endParaRPr lang="fi-F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CA026-8FA7-4F7F-8328-58D184B02B08}" type="datetimeFigureOut">
              <a:rPr lang="fi-FI" smtClean="0"/>
              <a:t>17.12.2018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D8459-8A00-40A9-870D-8ED9AD258457}" type="slidenum">
              <a:rPr lang="fi-FI" smtClean="0"/>
              <a:t>‹#›</a:t>
            </a:fld>
            <a:endParaRPr lang="fi-FI"/>
          </a:p>
        </p:txBody>
      </p:sp>
      <p:sp>
        <p:nvSpPr>
          <p:cNvPr id="9" name="Sisällön paikkamerkki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i-FI"/>
              <a:t>Muokkaa tekstin perustyylejä napsauttamalla</a:t>
            </a:r>
          </a:p>
          <a:p>
            <a:pPr lvl="1" eaLnBrk="1" latinLnBrk="0" hangingPunct="1"/>
            <a:r>
              <a:rPr lang="fi-FI"/>
              <a:t>toinen taso</a:t>
            </a:r>
          </a:p>
          <a:p>
            <a:pPr lvl="2" eaLnBrk="1" latinLnBrk="0" hangingPunct="1"/>
            <a:r>
              <a:rPr lang="fi-FI"/>
              <a:t>kolmas taso</a:t>
            </a:r>
          </a:p>
          <a:p>
            <a:pPr lvl="3" eaLnBrk="1" latinLnBrk="0" hangingPunct="1"/>
            <a:r>
              <a:rPr lang="fi-FI"/>
              <a:t>neljäs taso</a:t>
            </a:r>
          </a:p>
          <a:p>
            <a:pPr lvl="4" eaLnBrk="1" latinLnBrk="0" hangingPunct="1"/>
            <a:r>
              <a:rPr lang="fi-FI"/>
              <a:t>viides taso</a:t>
            </a:r>
            <a:endParaRPr kumimoji="0" lang="en-US"/>
          </a:p>
        </p:txBody>
      </p:sp>
      <p:sp>
        <p:nvSpPr>
          <p:cNvPr id="11" name="Sisällön paikkamerkki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i-FI"/>
              <a:t>Muokkaa tekstin perustyylejä napsauttamalla</a:t>
            </a:r>
          </a:p>
          <a:p>
            <a:pPr lvl="1" eaLnBrk="1" latinLnBrk="0" hangingPunct="1"/>
            <a:r>
              <a:rPr lang="fi-FI"/>
              <a:t>toinen taso</a:t>
            </a:r>
          </a:p>
          <a:p>
            <a:pPr lvl="2" eaLnBrk="1" latinLnBrk="0" hangingPunct="1"/>
            <a:r>
              <a:rPr lang="fi-FI"/>
              <a:t>kolmas taso</a:t>
            </a:r>
          </a:p>
          <a:p>
            <a:pPr lvl="3" eaLnBrk="1" latinLnBrk="0" hangingPunct="1"/>
            <a:r>
              <a:rPr lang="fi-FI"/>
              <a:t>neljäs taso</a:t>
            </a:r>
          </a:p>
          <a:p>
            <a:pPr lvl="4" eaLnBrk="1" latinLnBrk="0" hangingPunct="1"/>
            <a:r>
              <a:rPr lang="fi-FI"/>
              <a:t>viides taso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CA026-8FA7-4F7F-8328-58D184B02B08}" type="datetimeFigureOut">
              <a:rPr lang="fi-FI" smtClean="0"/>
              <a:t>17.12.2018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D8459-8A00-40A9-870D-8ED9AD258457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Sisällön paikkamerkki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i-FI"/>
              <a:t>Muokkaa tekstin perustyylejä napsauttamalla</a:t>
            </a:r>
          </a:p>
          <a:p>
            <a:pPr lvl="1" eaLnBrk="1" latinLnBrk="0" hangingPunct="1"/>
            <a:r>
              <a:rPr lang="fi-FI"/>
              <a:t>toinen taso</a:t>
            </a:r>
          </a:p>
          <a:p>
            <a:pPr lvl="2" eaLnBrk="1" latinLnBrk="0" hangingPunct="1"/>
            <a:r>
              <a:rPr lang="fi-FI"/>
              <a:t>kolmas taso</a:t>
            </a:r>
          </a:p>
          <a:p>
            <a:pPr lvl="3" eaLnBrk="1" latinLnBrk="0" hangingPunct="1"/>
            <a:r>
              <a:rPr lang="fi-FI"/>
              <a:t>neljäs taso</a:t>
            </a:r>
          </a:p>
          <a:p>
            <a:pPr lvl="4" eaLnBrk="1" latinLnBrk="0" hangingPunct="1"/>
            <a:r>
              <a:rPr lang="fi-FI"/>
              <a:t>viides taso</a:t>
            </a:r>
            <a:endParaRPr kumimoji="0" lang="en-US"/>
          </a:p>
        </p:txBody>
      </p:sp>
      <p:sp>
        <p:nvSpPr>
          <p:cNvPr id="13" name="Sisällön paikkamerkki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i-FI"/>
              <a:t>Muokkaa tekstin perustyylejä napsauttamalla</a:t>
            </a:r>
          </a:p>
          <a:p>
            <a:pPr lvl="1" eaLnBrk="1" latinLnBrk="0" hangingPunct="1"/>
            <a:r>
              <a:rPr lang="fi-FI"/>
              <a:t>toinen taso</a:t>
            </a:r>
          </a:p>
          <a:p>
            <a:pPr lvl="2" eaLnBrk="1" latinLnBrk="0" hangingPunct="1"/>
            <a:r>
              <a:rPr lang="fi-FI"/>
              <a:t>kolmas taso</a:t>
            </a:r>
          </a:p>
          <a:p>
            <a:pPr lvl="3" eaLnBrk="1" latinLnBrk="0" hangingPunct="1"/>
            <a:r>
              <a:rPr lang="fi-FI"/>
              <a:t>neljäs taso</a:t>
            </a:r>
          </a:p>
          <a:p>
            <a:pPr lvl="4" eaLnBrk="1" latinLnBrk="0" hangingPunct="1"/>
            <a:r>
              <a:rPr lang="fi-FI"/>
              <a:t>viides taso</a:t>
            </a:r>
            <a:endParaRPr kumimoji="0" lang="en-US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i-FI"/>
              <a:t>Muokkaa tekstin perustyylejä napsauttamalla</a:t>
            </a:r>
          </a:p>
        </p:txBody>
      </p:sp>
      <p:sp>
        <p:nvSpPr>
          <p:cNvPr id="14" name="Tekstin paikkamerkki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i-FI"/>
              <a:t>Muokkaa tekstin perustyylejä napsauttamalla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67CA026-8FA7-4F7F-8328-58D184B02B08}" type="datetimeFigureOut">
              <a:rPr lang="fi-FI" smtClean="0"/>
              <a:t>17.12.2018</a:t>
            </a:fld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33D8459-8A00-40A9-870D-8ED9AD258457}" type="slidenum">
              <a:rPr lang="fi-FI" smtClean="0"/>
              <a:t>‹#›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CA026-8FA7-4F7F-8328-58D184B02B08}" type="datetimeFigureOut">
              <a:rPr lang="fi-FI" smtClean="0"/>
              <a:t>17.12.2018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D8459-8A00-40A9-870D-8ED9AD258457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ora yhdysviiv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i-FI"/>
              <a:t>Muokkaa tekstin perustyylejä napsauttamalla</a:t>
            </a:r>
          </a:p>
        </p:txBody>
      </p:sp>
      <p:sp>
        <p:nvSpPr>
          <p:cNvPr id="8" name="Suora yhdysviiv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uora yhdysviiv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uora yhdysviiv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uorakulmi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uora yhdysviiv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i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isällön paikkamerkki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i-FI"/>
              <a:t>Muokkaa tekstin perustyylejä napsauttamalla</a:t>
            </a:r>
          </a:p>
          <a:p>
            <a:pPr lvl="1" eaLnBrk="1" latinLnBrk="0" hangingPunct="1"/>
            <a:r>
              <a:rPr lang="fi-FI"/>
              <a:t>toinen taso</a:t>
            </a:r>
          </a:p>
          <a:p>
            <a:pPr lvl="2" eaLnBrk="1" latinLnBrk="0" hangingPunct="1"/>
            <a:r>
              <a:rPr lang="fi-FI"/>
              <a:t>kolmas taso</a:t>
            </a:r>
          </a:p>
          <a:p>
            <a:pPr lvl="3" eaLnBrk="1" latinLnBrk="0" hangingPunct="1"/>
            <a:r>
              <a:rPr lang="fi-FI"/>
              <a:t>neljäs taso</a:t>
            </a:r>
          </a:p>
          <a:p>
            <a:pPr lvl="4" eaLnBrk="1" latinLnBrk="0" hangingPunct="1"/>
            <a:r>
              <a:rPr lang="fi-FI"/>
              <a:t>viides taso</a:t>
            </a:r>
            <a:endParaRPr kumimoji="0" lang="en-US"/>
          </a:p>
        </p:txBody>
      </p:sp>
      <p:sp>
        <p:nvSpPr>
          <p:cNvPr id="21" name="Päivämäärän paikkamerkki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67CA026-8FA7-4F7F-8328-58D184B02B08}" type="datetimeFigureOut">
              <a:rPr lang="fi-FI" smtClean="0"/>
              <a:t>17.12.2018</a:t>
            </a:fld>
            <a:endParaRPr lang="fi-FI"/>
          </a:p>
        </p:txBody>
      </p:sp>
      <p:sp>
        <p:nvSpPr>
          <p:cNvPr id="22" name="Dian numeron paikkamerkki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33D8459-8A00-40A9-870D-8ED9AD258457}" type="slidenum">
              <a:rPr lang="fi-FI" smtClean="0"/>
              <a:t>‹#›</a:t>
            </a:fld>
            <a:endParaRPr lang="fi-FI"/>
          </a:p>
        </p:txBody>
      </p:sp>
      <p:sp>
        <p:nvSpPr>
          <p:cNvPr id="23" name="Alatunnisteen paikkamerkki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ora yhdysviiv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i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i-FI"/>
              <a:t>Lisää kuva napsauttamalla kuvaketta</a:t>
            </a:r>
            <a:endParaRPr kumimoji="0" lang="en-US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i-FI"/>
              <a:t>Muokkaa tekstin perustyylejä napsauttamalla</a:t>
            </a:r>
          </a:p>
        </p:txBody>
      </p:sp>
      <p:sp>
        <p:nvSpPr>
          <p:cNvPr id="10" name="Suora yhdysviiv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Suorakulmi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uora yhdysviiv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uora yhdysviiv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uora yhdysviiv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Päivämäärän paikkamerkki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67CA026-8FA7-4F7F-8328-58D184B02B08}" type="datetimeFigureOut">
              <a:rPr lang="fi-FI" smtClean="0"/>
              <a:t>17.12.2018</a:t>
            </a:fld>
            <a:endParaRPr lang="fi-FI"/>
          </a:p>
        </p:txBody>
      </p:sp>
      <p:sp>
        <p:nvSpPr>
          <p:cNvPr id="18" name="Dian numeron paikkamerkki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33D8459-8A00-40A9-870D-8ED9AD258457}" type="slidenum">
              <a:rPr lang="fi-FI" smtClean="0"/>
              <a:t>‹#›</a:t>
            </a:fld>
            <a:endParaRPr lang="fi-FI"/>
          </a:p>
        </p:txBody>
      </p:sp>
      <p:sp>
        <p:nvSpPr>
          <p:cNvPr id="21" name="Alatunnisteen paikkamerkki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uora yhdysviiv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Otsikon paikkamerkki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13" name="Tekstin paikkamerkki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i-FI"/>
              <a:t>Muokkaa tekstin perustyylejä napsauttamalla</a:t>
            </a:r>
          </a:p>
          <a:p>
            <a:pPr lvl="1" eaLnBrk="1" latinLnBrk="0" hangingPunct="1"/>
            <a:r>
              <a:rPr kumimoji="0" lang="fi-FI"/>
              <a:t>toinen taso</a:t>
            </a:r>
          </a:p>
          <a:p>
            <a:pPr lvl="2" eaLnBrk="1" latinLnBrk="0" hangingPunct="1"/>
            <a:r>
              <a:rPr kumimoji="0" lang="fi-FI"/>
              <a:t>kolmas taso</a:t>
            </a:r>
          </a:p>
          <a:p>
            <a:pPr lvl="3" eaLnBrk="1" latinLnBrk="0" hangingPunct="1"/>
            <a:r>
              <a:rPr kumimoji="0" lang="fi-FI"/>
              <a:t>neljäs taso</a:t>
            </a:r>
          </a:p>
          <a:p>
            <a:pPr lvl="4" eaLnBrk="1" latinLnBrk="0" hangingPunct="1"/>
            <a:r>
              <a:rPr kumimoji="0" lang="fi-FI"/>
              <a:t>viides taso</a:t>
            </a:r>
            <a:endParaRPr kumimoji="0" lang="en-US"/>
          </a:p>
        </p:txBody>
      </p:sp>
      <p:sp>
        <p:nvSpPr>
          <p:cNvPr id="14" name="Päivämäärän paikkamerkki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67CA026-8FA7-4F7F-8328-58D184B02B08}" type="datetimeFigureOut">
              <a:rPr lang="fi-FI" smtClean="0"/>
              <a:t>17.12.2018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7" name="Suora yhdysviiv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uora yhdysviiv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uorakulmi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uora yhdysviiv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i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Dian numeron paikkamerkki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33D8459-8A00-40A9-870D-8ED9AD258457}" type="slidenum">
              <a:rPr lang="fi-FI" smtClean="0"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Avanne </a:t>
            </a:r>
            <a:r>
              <a:rPr lang="fi-FI" dirty="0" err="1"/>
              <a:t>ku</a:t>
            </a:r>
            <a:r>
              <a:rPr lang="fi-FI" dirty="0"/>
              <a:t> avanne- projekti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Maria Svensk</a:t>
            </a:r>
          </a:p>
          <a:p>
            <a:r>
              <a:rPr lang="fi-FI" dirty="0"/>
              <a:t>sairaanhoitaja</a:t>
            </a:r>
          </a:p>
          <a:p>
            <a:r>
              <a:rPr lang="fi-FI" dirty="0"/>
              <a:t>OYS, pehmytkudoskirurginen vuodeosasto</a:t>
            </a:r>
          </a:p>
        </p:txBody>
      </p:sp>
    </p:spTree>
    <p:extLst>
      <p:ext uri="{BB962C8B-B14F-4D97-AF65-F5344CB8AC3E}">
        <p14:creationId xmlns:p14="http://schemas.microsoft.com/office/powerpoint/2010/main" val="21258005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Uusintakyselyssä tuli ilmi, että hoitohenkilökunta kiinnitti edellä oleviin asioihin entistä enemmän huomiota,  jolloin myös avannepotilaat kokivat saaneensa paremmin ohjausta näistä osa-alueista.</a:t>
            </a:r>
          </a:p>
          <a:p>
            <a:pPr marL="0" indent="0">
              <a:buNone/>
            </a:pPr>
            <a:r>
              <a:rPr lang="fi-FI" dirty="0"/>
              <a:t>        </a:t>
            </a:r>
            <a:r>
              <a:rPr lang="fi-FI" dirty="0">
                <a:sym typeface="Wingdings" panose="05000000000000000000" pitchFamily="2" charset="2"/>
              </a:rPr>
              <a:t></a:t>
            </a:r>
            <a:r>
              <a:rPr lang="fi-FI" dirty="0"/>
              <a:t> Jopa 57% enemmän koki saaneensa riittävästi ohjausta avanneleikatun potilaan ruokavaliosta.</a:t>
            </a:r>
          </a:p>
          <a:p>
            <a:pPr marL="0" indent="0">
              <a:buNone/>
            </a:pPr>
            <a:r>
              <a:rPr lang="fi-FI" dirty="0"/>
              <a:t>       </a:t>
            </a:r>
            <a:r>
              <a:rPr lang="fi-FI" dirty="0">
                <a:sym typeface="Wingdings" panose="05000000000000000000" pitchFamily="2" charset="2"/>
              </a:rPr>
              <a:t></a:t>
            </a:r>
            <a:r>
              <a:rPr lang="fi-FI" dirty="0"/>
              <a:t> 22% sai enemmän aikaa keskustella avanteen vaikutuksesta ihmissuhteisiin ja seksuaalisuuteen liittyvistä kysymyksistä sekä avanteen vaikutuksesta minäkuvaan.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029782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981548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895196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188782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graphicFrame>
        <p:nvGraphicFramePr>
          <p:cNvPr id="6" name="Sisällön paikkamerkki 5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351398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830747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364834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945715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Miten voimme kehittyä ohjaajina lisää?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i-FI" sz="2000" dirty="0"/>
              <a:t>Potilaat kaipasivat ohjauskertojen lisäämistä eli käytännössä avannesidoksen vaihtamisen harjoittelua useammin ennen kotiutumista. </a:t>
            </a:r>
          </a:p>
          <a:p>
            <a:r>
              <a:rPr lang="fi-FI" sz="2000" dirty="0"/>
              <a:t>Potilaat kokivat, että tarvitsevat vielä lisää käytännön ohjeita avanteen ympäröivän ihonhoitoon sekä avanteen tarkkailuun ja normaaliin suolentoimintaan.</a:t>
            </a:r>
          </a:p>
          <a:p>
            <a:r>
              <a:rPr lang="fi-FI" sz="2000" dirty="0"/>
              <a:t>Vaikka tutkimustulokset antaa ymmärtää, että ohjaus on ollut kattavampaa, silti potilaat toivoi lisää ohjausta avanteen vaikutuksesta normaali elämään.</a:t>
            </a:r>
          </a:p>
          <a:p>
            <a:pPr marL="0" indent="0">
              <a:buNone/>
            </a:pPr>
            <a:endParaRPr lang="fi-FI" sz="2000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034087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68928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Projektin lähtökohdat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"/>
          </p:nvPr>
        </p:nvSpPr>
        <p:spPr>
          <a:xfrm>
            <a:off x="539552" y="1412776"/>
            <a:ext cx="7467600" cy="4873752"/>
          </a:xfrm>
        </p:spPr>
        <p:txBody>
          <a:bodyPr/>
          <a:lstStyle/>
          <a:p>
            <a:pPr marL="0" indent="0" algn="ctr">
              <a:buNone/>
            </a:pPr>
            <a:endParaRPr lang="fi-FI" dirty="0"/>
          </a:p>
          <a:p>
            <a:r>
              <a:rPr lang="fi-FI" sz="2000" dirty="0"/>
              <a:t>Kaikkia avannepotilaita varten.</a:t>
            </a:r>
          </a:p>
          <a:p>
            <a:r>
              <a:rPr lang="fi-FI" sz="2000" dirty="0"/>
              <a:t>Osaksi </a:t>
            </a:r>
            <a:r>
              <a:rPr lang="fi-FI" sz="2000" dirty="0" err="1"/>
              <a:t>fast</a:t>
            </a:r>
            <a:r>
              <a:rPr lang="fi-FI" sz="2000" dirty="0"/>
              <a:t> </a:t>
            </a:r>
            <a:r>
              <a:rPr lang="fi-FI" sz="2000" dirty="0" err="1"/>
              <a:t>track-</a:t>
            </a:r>
            <a:r>
              <a:rPr lang="fi-FI" sz="2000" dirty="0"/>
              <a:t> potilaan hoitopolkua.</a:t>
            </a:r>
          </a:p>
          <a:p>
            <a:r>
              <a:rPr lang="fi-FI" sz="2000" dirty="0"/>
              <a:t>”Kaikki hoitaa kaikkia ja kaikki ohjaa kaikkia”-ajatusmalli</a:t>
            </a:r>
          </a:p>
          <a:p>
            <a:r>
              <a:rPr lang="fi-FI" sz="2000" dirty="0"/>
              <a:t>Apuvälineitä päivittäiseen työhön.</a:t>
            </a:r>
          </a:p>
          <a:p>
            <a:r>
              <a:rPr lang="fi-FI" sz="2000" dirty="0"/>
              <a:t>Avannekoulutukset ja perehdytys osaksi arkea.</a:t>
            </a:r>
          </a:p>
          <a:p>
            <a:r>
              <a:rPr lang="fi-FI" sz="2000" dirty="0"/>
              <a:t>Yhteistyö muiden organisaatioiden ja kolmannen sektorin kanssa.</a:t>
            </a:r>
          </a:p>
        </p:txBody>
      </p:sp>
    </p:spTree>
    <p:extLst>
      <p:ext uri="{BB962C8B-B14F-4D97-AF65-F5344CB8AC3E}">
        <p14:creationId xmlns:p14="http://schemas.microsoft.com/office/powerpoint/2010/main" val="22258113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335435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284653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775980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722170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873166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Ohjaamisosaaminen</a:t>
            </a:r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464425247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388983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i-FI" dirty="0"/>
              <a:t>Hoitohenkilökunta kaipaisi säännöllisesti toteutettuja samankaltaisia koulutuspäiviä ja tietojen jatkuvaa päivittämistä.</a:t>
            </a:r>
          </a:p>
          <a:p>
            <a:r>
              <a:rPr lang="fi-FI" dirty="0"/>
              <a:t>Käytännön työskentely mm. ongelma-avanteiden kanssa koettiin olevan onnistunutta.</a:t>
            </a:r>
          </a:p>
          <a:p>
            <a:r>
              <a:rPr lang="fi-FI" dirty="0"/>
              <a:t>Kyselyissä tuli selkeästi esille, että hoitohenkilö-kunnan osaaminen lisääntyi työvuosien mukana.</a:t>
            </a:r>
          </a:p>
          <a:p>
            <a:r>
              <a:rPr lang="fi-FI" dirty="0"/>
              <a:t>Tieto lisääntyi myös noviiseilla hoitajilla koulutusten myötä.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592027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Projektin loppuvaiheessa </a:t>
            </a:r>
            <a:r>
              <a:rPr lang="fi-FI" dirty="0">
                <a:sym typeface="Wingdings" panose="05000000000000000000" pitchFamily="2" charset="2"/>
              </a:rPr>
              <a:t>koko hoitohenkilökunta ohjaa avannepotilaita rohkeammin.</a:t>
            </a:r>
          </a:p>
          <a:p>
            <a:r>
              <a:rPr lang="fi-FI" dirty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Ulkoiset puitteet</a:t>
            </a:r>
            <a:r>
              <a:rPr lang="fi-FI" dirty="0">
                <a:sym typeface="Wingdings" panose="05000000000000000000" pitchFamily="2" charset="2"/>
              </a:rPr>
              <a:t>, kuten kiire koettiin haasteelliseksi avannepotilaan ohjauksessa. </a:t>
            </a:r>
          </a:p>
          <a:p>
            <a:r>
              <a:rPr lang="fi-FI" dirty="0">
                <a:sym typeface="Wingdings" panose="05000000000000000000" pitchFamily="2" charset="2"/>
              </a:rPr>
              <a:t>Tutkimustulokset osoittavat, että ohjaus vaatii </a:t>
            </a:r>
            <a:r>
              <a:rPr lang="fi-FI" dirty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hyvää tietopohjaa, hyviä yhteistyötaitoja </a:t>
            </a:r>
            <a:r>
              <a:rPr lang="fi-FI" dirty="0">
                <a:sym typeface="Wingdings" panose="05000000000000000000" pitchFamily="2" charset="2"/>
              </a:rPr>
              <a:t>ja</a:t>
            </a:r>
            <a:r>
              <a:rPr lang="fi-FI" dirty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 paljon aikaa.</a:t>
            </a:r>
          </a:p>
          <a:p>
            <a:r>
              <a:rPr lang="fi-FI" dirty="0">
                <a:sym typeface="Wingdings" panose="05000000000000000000" pitchFamily="2" charset="2"/>
              </a:rPr>
              <a:t>Avannehoitajien kanssa koetaan tarvittavan </a:t>
            </a:r>
            <a:r>
              <a:rPr lang="fi-FI" dirty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tiiviimpää </a:t>
            </a:r>
            <a:r>
              <a:rPr lang="fi-FI" dirty="0">
                <a:sym typeface="Wingdings" panose="05000000000000000000" pitchFamily="2" charset="2"/>
              </a:rPr>
              <a:t>ja</a:t>
            </a:r>
            <a:r>
              <a:rPr lang="fi-FI" dirty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 suunnitelmallisempaa yhteistyötä</a:t>
            </a:r>
            <a:r>
              <a:rPr lang="fi-FI" dirty="0">
                <a:sym typeface="Wingdings" panose="05000000000000000000" pitchFamily="2" charset="2"/>
              </a:rPr>
              <a:t>.</a:t>
            </a:r>
          </a:p>
          <a:p>
            <a:r>
              <a:rPr lang="fi-FI" dirty="0">
                <a:sym typeface="Wingdings" panose="05000000000000000000" pitchFamily="2" charset="2"/>
              </a:rPr>
              <a:t>Projektin myötä koko hoitohenkilökunta pystyi toteuttamaan </a:t>
            </a:r>
            <a:r>
              <a:rPr lang="fi-FI" dirty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kokonaisvaltaisempaa avannepotilaan hoitotyötä</a:t>
            </a:r>
            <a:r>
              <a:rPr lang="fi-FI" dirty="0">
                <a:sym typeface="Wingdings" panose="05000000000000000000" pitchFamily="2" charset="2"/>
              </a:rPr>
              <a:t>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594448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Ajatuksia potilasohjaamisesta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"/>
          </p:nvPr>
        </p:nvSpPr>
        <p:spPr>
          <a:xfrm>
            <a:off x="611560" y="1484784"/>
            <a:ext cx="3816424" cy="4355976"/>
          </a:xfrm>
        </p:spPr>
        <p:txBody>
          <a:bodyPr/>
          <a:lstStyle/>
          <a:p>
            <a:pPr algn="ctr"/>
            <a:r>
              <a:rPr lang="fi-FI" i="1" dirty="0"/>
              <a:t>Pidän ohjaustyöstä, mutta kiireen keskellä harmittaa, kun ohjaustuokio jää lyhyeksi tai hätäiseksi.”</a:t>
            </a:r>
            <a:endParaRPr lang="fi-FI" dirty="0"/>
          </a:p>
          <a:p>
            <a:pPr marL="0" indent="0" algn="ctr">
              <a:buNone/>
            </a:pP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quarter" idx="2"/>
          </p:nvPr>
        </p:nvSpPr>
        <p:spPr>
          <a:xfrm>
            <a:off x="4261535" y="1484784"/>
            <a:ext cx="4089648" cy="4211960"/>
          </a:xfrm>
        </p:spPr>
        <p:txBody>
          <a:bodyPr/>
          <a:lstStyle/>
          <a:p>
            <a:pPr algn="ctr"/>
            <a:r>
              <a:rPr lang="fi-FI" i="1" dirty="0"/>
              <a:t>”Haastavaa se on, mutta mielenkiintoistakin. Ollaan niin henkilökohtaisen asian äärellä. Voi/ pitää olla luova, osata kuunnella ja tulkita potilasta ja hänen valmiuksiaan/</a:t>
            </a:r>
          </a:p>
          <a:p>
            <a:pPr marL="0" indent="0" algn="ctr">
              <a:buNone/>
            </a:pPr>
            <a:r>
              <a:rPr lang="fi-FI" i="1" dirty="0"/>
              <a:t>   herkkyyttään.”</a:t>
            </a:r>
            <a:endParaRPr lang="fi-FI" dirty="0"/>
          </a:p>
          <a:p>
            <a:endParaRPr lang="fi-FI" dirty="0"/>
          </a:p>
        </p:txBody>
      </p:sp>
      <p:pic>
        <p:nvPicPr>
          <p:cNvPr id="1028" name="Picture 4" descr="C:\Users\Svenskma\AppData\Local\Microsoft\Windows\Temporary Internet Files\Content.IE5\VAKIPB0E\kadet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789040"/>
            <a:ext cx="3145919" cy="2572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31152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Projektityön hedelmät =</a:t>
            </a:r>
            <a:br>
              <a:rPr lang="fi-FI" dirty="0"/>
            </a:br>
            <a:r>
              <a:rPr lang="fi-FI" dirty="0"/>
              <a:t>mitä saatiin aikaiseksi?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"/>
          </p:nvPr>
        </p:nvSpPr>
        <p:spPr>
          <a:xfrm>
            <a:off x="467544" y="1916832"/>
            <a:ext cx="7467600" cy="4873752"/>
          </a:xfrm>
        </p:spPr>
        <p:txBody>
          <a:bodyPr/>
          <a:lstStyle/>
          <a:p>
            <a:r>
              <a:rPr lang="fi-FI" dirty="0"/>
              <a:t>Avannepotilaan ohjauksen tarkistuslista hoitajille (laminoitu ohje)</a:t>
            </a:r>
          </a:p>
          <a:p>
            <a:r>
              <a:rPr lang="fi-FI" dirty="0"/>
              <a:t>Avannepotilaan oma tarkistuslista (tulostettava)</a:t>
            </a:r>
          </a:p>
          <a:p>
            <a:r>
              <a:rPr lang="fi-FI" dirty="0"/>
              <a:t>Fraasien päivittäminen</a:t>
            </a:r>
          </a:p>
          <a:p>
            <a:r>
              <a:rPr lang="fi-FI" dirty="0"/>
              <a:t>Hoito-ohjeiden päivittäminen</a:t>
            </a:r>
          </a:p>
          <a:p>
            <a:r>
              <a:rPr lang="fi-FI" dirty="0"/>
              <a:t>Koulutuspäivät ja uuden työntekijän/opiskelijoiden perehdytysiltapäivä avannehoitajan toimesta.</a:t>
            </a:r>
          </a:p>
          <a:p>
            <a:r>
              <a:rPr lang="fi-FI" dirty="0"/>
              <a:t>Hoitokäytänteiden muutos/asennemuutos</a:t>
            </a:r>
          </a:p>
          <a:p>
            <a:r>
              <a:rPr lang="fi-FI" dirty="0"/>
              <a:t>Koko hoitohenkilökunta ohjaa avannepotilaita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67188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Lähtökohdat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fi-FI" sz="2200" dirty="0"/>
              <a:t>Lähtökohtana olivat erilaiset avanteet ja avanneohjauksen kehittäminen osastolla 8.</a:t>
            </a:r>
          </a:p>
          <a:p>
            <a:r>
              <a:rPr lang="fi-FI" sz="2200" dirty="0">
                <a:solidFill>
                  <a:schemeClr val="accent1">
                    <a:lumMod val="75000"/>
                  </a:schemeClr>
                </a:solidFill>
              </a:rPr>
              <a:t>Tilanne ennen projektia</a:t>
            </a:r>
            <a:r>
              <a:rPr lang="fi-FI" sz="2200" dirty="0"/>
              <a:t>: avanneohjauksen toteuttivat pääsääntöisesti avannehoitajat. Muulla hoitohenkilö- kunnalla ollut riittävästi valmiuksia avanneohjaukseen.  Avannehoitajien resurssit eivät riittäneet toteuttaa kaikkea ohjausta poliklinikkatyön ohessa ja varsinkin, kun avannepotilaiden määrä lisääntyi uhkaavasti.</a:t>
            </a:r>
          </a:p>
          <a:p>
            <a:r>
              <a:rPr lang="fi-FI" sz="2200" dirty="0">
                <a:solidFill>
                  <a:schemeClr val="accent1">
                    <a:lumMod val="75000"/>
                  </a:schemeClr>
                </a:solidFill>
              </a:rPr>
              <a:t>Avanteenhoidon kirjaaminen </a:t>
            </a:r>
            <a:r>
              <a:rPr lang="fi-FI" sz="2200" dirty="0"/>
              <a:t>ei ollut riittävää ja yhtenäistä.</a:t>
            </a:r>
          </a:p>
          <a:p>
            <a:r>
              <a:rPr lang="fi-FI" sz="2200" dirty="0">
                <a:solidFill>
                  <a:schemeClr val="accent1">
                    <a:lumMod val="75000"/>
                  </a:schemeClr>
                </a:solidFill>
              </a:rPr>
              <a:t>Ohjaamiskäytänteetkään </a:t>
            </a:r>
            <a:r>
              <a:rPr lang="fi-FI" sz="2200" dirty="0"/>
              <a:t>eivät olleet yhtenäiset.</a:t>
            </a:r>
          </a:p>
          <a:p>
            <a:r>
              <a:rPr lang="fi-FI" sz="2200" dirty="0" err="1">
                <a:solidFill>
                  <a:schemeClr val="accent1">
                    <a:lumMod val="75000"/>
                  </a:schemeClr>
                </a:solidFill>
              </a:rPr>
              <a:t>Fast</a:t>
            </a:r>
            <a:r>
              <a:rPr lang="fi-FI" sz="22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i-FI" sz="2200" dirty="0" err="1">
                <a:solidFill>
                  <a:schemeClr val="accent1">
                    <a:lumMod val="75000"/>
                  </a:schemeClr>
                </a:solidFill>
              </a:rPr>
              <a:t>track-</a:t>
            </a:r>
            <a:r>
              <a:rPr lang="fi-FI" sz="2200" dirty="0">
                <a:solidFill>
                  <a:schemeClr val="accent1">
                    <a:lumMod val="75000"/>
                  </a:schemeClr>
                </a:solidFill>
              </a:rPr>
              <a:t> toiminnan</a:t>
            </a:r>
            <a:r>
              <a:rPr lang="fi-FI" sz="2200" dirty="0"/>
              <a:t> myötä potilaat kotiutettiin aiemmin ja ohjauksenkin tuli olla tehokkaampaa.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9685013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i-FI" i="1" dirty="0"/>
              <a:t>”Ilo syntyy siitä, kun ”tönkkösorminen </a:t>
            </a:r>
            <a:r>
              <a:rPr lang="fi-FI" i="1" dirty="0" err="1"/>
              <a:t>juntturapotilas</a:t>
            </a:r>
            <a:r>
              <a:rPr lang="fi-FI" i="1" dirty="0"/>
              <a:t>” </a:t>
            </a:r>
            <a:br>
              <a:rPr lang="fi-FI" i="1" dirty="0"/>
            </a:br>
            <a:r>
              <a:rPr lang="fi-FI" i="1" dirty="0"/>
              <a:t>onnistuu sidoksen vaihtamisessa.”</a:t>
            </a:r>
            <a:br>
              <a:rPr lang="fi-FI" dirty="0"/>
            </a:b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                                       Kiitos!</a:t>
            </a:r>
          </a:p>
        </p:txBody>
      </p:sp>
    </p:spTree>
    <p:extLst>
      <p:ext uri="{BB962C8B-B14F-4D97-AF65-F5344CB8AC3E}">
        <p14:creationId xmlns:p14="http://schemas.microsoft.com/office/powerpoint/2010/main" val="210513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467600" cy="1143000"/>
          </a:xfrm>
        </p:spPr>
        <p:txBody>
          <a:bodyPr/>
          <a:lstStyle/>
          <a:p>
            <a:r>
              <a:rPr lang="fi-FI" dirty="0"/>
              <a:t>projektin tavoitteet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"/>
          </p:nvPr>
        </p:nvSpPr>
        <p:spPr>
          <a:xfrm>
            <a:off x="467544" y="1340768"/>
            <a:ext cx="7467600" cy="4392488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fi-FI" sz="3600" dirty="0"/>
              <a:t> </a:t>
            </a:r>
          </a:p>
          <a:p>
            <a:r>
              <a:rPr lang="fi-FI" sz="3600" dirty="0"/>
              <a:t>Kartoittaa avannepotilaiden ohjauksen tarve ja toteutuminen projektin alussa.           </a:t>
            </a:r>
          </a:p>
          <a:p>
            <a:r>
              <a:rPr lang="fi-FI" sz="3600" dirty="0"/>
              <a:t>Selvittää hoitohenkilökunnan tietämystä erilaisista avanteista, avanteenhoidosta ja kykyä ohjata avannepotilasta.</a:t>
            </a:r>
          </a:p>
          <a:p>
            <a:r>
              <a:rPr lang="fi-FI" sz="3600" dirty="0"/>
              <a:t>Kouluttaa hoitohenkilökuntaa, kehittää uusia toimintamalleja ja selkiyttää vanhoja toimintatapoja. </a:t>
            </a:r>
          </a:p>
          <a:p>
            <a:r>
              <a:rPr lang="fi-FI" sz="3600" dirty="0"/>
              <a:t>Nopeuttaa avannepotilaan kotiutumista tai jatkohoitoon siirtymistä varhaisella ohjaamisen aloituksella </a:t>
            </a:r>
            <a:r>
              <a:rPr lang="fi-FI" sz="3600" dirty="0" err="1"/>
              <a:t>fast</a:t>
            </a:r>
            <a:r>
              <a:rPr lang="fi-FI" sz="3600" dirty="0"/>
              <a:t> </a:t>
            </a:r>
            <a:r>
              <a:rPr lang="fi-FI" sz="3600" dirty="0" err="1"/>
              <a:t>track-</a:t>
            </a:r>
            <a:r>
              <a:rPr lang="fi-FI" sz="3600" dirty="0"/>
              <a:t> protokollan mukaisesti. </a:t>
            </a:r>
          </a:p>
          <a:p>
            <a:r>
              <a:rPr lang="fi-FI" sz="3600" dirty="0"/>
              <a:t>Tarkastella projektin vaikuttavuutta eli miten potilasohjaus on kehittynyt osastolla.</a:t>
            </a:r>
          </a:p>
          <a:p>
            <a:r>
              <a:rPr lang="fi-FI" sz="3600" dirty="0"/>
              <a:t>Selvittää, kuinka potilaat kokevat avanneohjauksen ja millaisia ohjauksellisia tarpeita heillä on projektin loppuvaiheessa.</a:t>
            </a:r>
          </a:p>
          <a:p>
            <a:r>
              <a:rPr lang="fi-FI" sz="3600" dirty="0"/>
              <a:t>Selvittää hoitohenkilökunnan koulutuksen vaikuttavuutta eli kuinka tietämys avanteista ja sen hoidosta on lisääntynyt.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91051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Projektin kulku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i-FI" sz="2000" dirty="0">
                <a:solidFill>
                  <a:schemeClr val="accent1">
                    <a:lumMod val="75000"/>
                  </a:schemeClr>
                </a:solidFill>
              </a:rPr>
              <a:t>Tutkimusaineiston keruu</a:t>
            </a:r>
            <a:r>
              <a:rPr lang="fi-FI" sz="2000" dirty="0"/>
              <a:t>: </a:t>
            </a:r>
          </a:p>
          <a:p>
            <a:r>
              <a:rPr lang="fi-FI" sz="2000" dirty="0"/>
              <a:t>Avannepotilaiden ja hoitohenkilökunnan kysely v. 2015: kartoitettiin henkilökunnan kykyä ohjata potilasta ja potilaiden tarvetta ohjaukselle</a:t>
            </a:r>
          </a:p>
          <a:p>
            <a:pPr marL="0" indent="0">
              <a:buNone/>
            </a:pPr>
            <a:r>
              <a:rPr lang="fi-FI" sz="2000" dirty="0">
                <a:solidFill>
                  <a:schemeClr val="accent1">
                    <a:lumMod val="75000"/>
                  </a:schemeClr>
                </a:solidFill>
              </a:rPr>
              <a:t>Koulutuspäivät:</a:t>
            </a:r>
          </a:p>
          <a:p>
            <a:r>
              <a:rPr lang="fi-FI" sz="2000" dirty="0"/>
              <a:t>v. 2015 kaksi iltapäiväkoulutusta kahdessa erässä.</a:t>
            </a:r>
          </a:p>
          <a:p>
            <a:r>
              <a:rPr lang="fi-FI" sz="2000" dirty="0"/>
              <a:t>Koulutus sisälsi kattavan paketin lääketieteellisestä, hoitotyön ja potilaan näkökulmasta. </a:t>
            </a:r>
          </a:p>
          <a:p>
            <a:r>
              <a:rPr lang="fi-FI" sz="2000" dirty="0"/>
              <a:t>sisätautilääkärin ja urologin, erikoisalan kirurgien, ravitsemus- ja seksuaaliterapeutin, projektin jäsenten sekä avannehoitajien ja –potilaan  luentoja.</a:t>
            </a:r>
          </a:p>
          <a:p>
            <a:pPr marL="0" indent="0">
              <a:buNone/>
            </a:pPr>
            <a:r>
              <a:rPr lang="fi-FI" sz="2000" dirty="0">
                <a:solidFill>
                  <a:schemeClr val="accent1">
                    <a:lumMod val="75000"/>
                  </a:schemeClr>
                </a:solidFill>
              </a:rPr>
              <a:t>Vaikuttavuuden tarkastelu:</a:t>
            </a:r>
          </a:p>
          <a:p>
            <a:r>
              <a:rPr lang="fi-FI" sz="2000" dirty="0"/>
              <a:t>Uusintakyselyt avannepotilaille ja hoitohenkilökunnalle v. 2016. </a:t>
            </a:r>
          </a:p>
        </p:txBody>
      </p:sp>
    </p:spTree>
    <p:extLst>
      <p:ext uri="{BB962C8B-B14F-4D97-AF65-F5344CB8AC3E}">
        <p14:creationId xmlns:p14="http://schemas.microsoft.com/office/powerpoint/2010/main" val="3428066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Avannepotilaiden kysely</a:t>
            </a:r>
            <a:br>
              <a:rPr lang="fi-FI" dirty="0"/>
            </a:br>
            <a:r>
              <a:rPr lang="fi-FI" sz="1600" dirty="0"/>
              <a:t>14 + 14 uutta avannepotilasta</a:t>
            </a:r>
            <a:r>
              <a:rPr lang="fi-FI" dirty="0"/>
              <a:t>  </a:t>
            </a:r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458846186"/>
              </p:ext>
            </p:extLst>
          </p:nvPr>
        </p:nvGraphicFramePr>
        <p:xfrm>
          <a:off x="539552" y="1628800"/>
          <a:ext cx="3312368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Kaavio 4"/>
          <p:cNvGraphicFramePr/>
          <p:nvPr>
            <p:extLst>
              <p:ext uri="{D42A27DB-BD31-4B8C-83A1-F6EECF244321}">
                <p14:modId xmlns:p14="http://schemas.microsoft.com/office/powerpoint/2010/main" val="3596891498"/>
              </p:ext>
            </p:extLst>
          </p:nvPr>
        </p:nvGraphicFramePr>
        <p:xfrm>
          <a:off x="4067944" y="1628800"/>
          <a:ext cx="3744416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Kaavio 5"/>
          <p:cNvGraphicFramePr/>
          <p:nvPr>
            <p:extLst>
              <p:ext uri="{D42A27DB-BD31-4B8C-83A1-F6EECF244321}">
                <p14:modId xmlns:p14="http://schemas.microsoft.com/office/powerpoint/2010/main" val="3699213757"/>
              </p:ext>
            </p:extLst>
          </p:nvPr>
        </p:nvGraphicFramePr>
        <p:xfrm>
          <a:off x="1979712" y="4293096"/>
          <a:ext cx="4471392" cy="22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5211407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Hoitohenkilökunnan kysely</a:t>
            </a:r>
            <a:br>
              <a:rPr lang="fi-FI" dirty="0"/>
            </a:br>
            <a:r>
              <a:rPr lang="fi-FI" sz="1600" dirty="0"/>
              <a:t>35+26 vastaajaa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i-FI" dirty="0"/>
              <a:t>Kaikki osastolla työskentelevät hoitotyöntekijät</a:t>
            </a:r>
          </a:p>
          <a:p>
            <a:r>
              <a:rPr lang="fi-FI" dirty="0"/>
              <a:t>Uusintakyselyyn osallistuivat osastolla työskentelevät koulutuksiin osallistuneet hoitajat.</a:t>
            </a:r>
          </a:p>
          <a:p>
            <a:endParaRPr lang="fi-FI" dirty="0"/>
          </a:p>
        </p:txBody>
      </p:sp>
      <p:pic>
        <p:nvPicPr>
          <p:cNvPr id="4" name="Kuva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941168"/>
            <a:ext cx="5544616" cy="164668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Kuva 4" descr="Y:\21_Operatiivinen\212_Pehmytkudoskirurgia\2123_Vuodeosastot\24718\AVANNE KU AVANNE - PROJEKTIN AINEISTOT\Nimetön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312" y="3429000"/>
            <a:ext cx="5527912" cy="16561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321798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/>
              <a:t>Ajatuksia avanteen hoidosta projektin alussa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"/>
          </p:nvPr>
        </p:nvSpPr>
        <p:spPr>
          <a:xfrm>
            <a:off x="467544" y="1984248"/>
            <a:ext cx="7467600" cy="4873752"/>
          </a:xfrm>
        </p:spPr>
        <p:txBody>
          <a:bodyPr/>
          <a:lstStyle/>
          <a:p>
            <a:pPr algn="ctr"/>
            <a:r>
              <a:rPr lang="fi-FI" sz="2000" i="1" dirty="0"/>
              <a:t>”Virtsa-avannepussi vaihdetaan, kun sidos alkaa mennä valkoiseksi”.  </a:t>
            </a:r>
            <a:r>
              <a:rPr lang="fi-FI" sz="2000" i="1" dirty="0">
                <a:sym typeface="Wingdings" panose="05000000000000000000" pitchFamily="2" charset="2"/>
              </a:rPr>
              <a:t></a:t>
            </a:r>
            <a:r>
              <a:rPr lang="fi-FI" sz="1600" dirty="0">
                <a:solidFill>
                  <a:schemeClr val="accent1">
                    <a:lumMod val="75000"/>
                  </a:schemeClr>
                </a:solidFill>
              </a:rPr>
              <a:t>PERUSASIOISSA PUUTTEITA</a:t>
            </a:r>
          </a:p>
          <a:p>
            <a:pPr algn="ctr"/>
            <a:r>
              <a:rPr lang="fi-FI" sz="2000" i="1" dirty="0"/>
              <a:t>Millainen on ”kotiutuspussi”, jossa on aloituspakkaus potilaille kotiin. Mitä se sisältää ja mistä tarvikkeet löytää. Joskus viikonloppuna ongelma, jos potilas haluaakin kotiin, eikä ole ehtinyt saada kotipakettia.”       </a:t>
            </a:r>
            <a:r>
              <a:rPr lang="fi-FI" sz="2000" i="1" dirty="0">
                <a:sym typeface="Wingdings" panose="05000000000000000000" pitchFamily="2" charset="2"/>
              </a:rPr>
              <a:t></a:t>
            </a:r>
            <a:r>
              <a:rPr lang="fi-FI" sz="1600" dirty="0">
                <a:solidFill>
                  <a:schemeClr val="accent1">
                    <a:lumMod val="75000"/>
                  </a:schemeClr>
                </a:solidFill>
              </a:rPr>
              <a:t>HOITOKÄYTÄNTEISSÄ PUUTTEITA</a:t>
            </a:r>
          </a:p>
          <a:p>
            <a:pPr algn="ctr"/>
            <a:r>
              <a:rPr lang="fi-FI" sz="2000" i="1" dirty="0"/>
              <a:t>”Unohtuu aina, mihin tarkoitukseen eri avannesidoksia käytetään tai millaisia sidoksia käytetään, jos perussidos ei passaa. </a:t>
            </a:r>
            <a:r>
              <a:rPr lang="fi-FI" sz="2000" i="1" dirty="0">
                <a:sym typeface="Wingdings" panose="05000000000000000000" pitchFamily="2" charset="2"/>
              </a:rPr>
              <a:t></a:t>
            </a:r>
            <a:r>
              <a:rPr lang="fi-FI" sz="1600" dirty="0">
                <a:solidFill>
                  <a:schemeClr val="accent1">
                    <a:lumMod val="75000"/>
                  </a:schemeClr>
                </a:solidFill>
              </a:rPr>
              <a:t>LISÄKOULUTUKSEN TARVE SUURI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883804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Millaisia tutkimustuloksia saimme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sz="2900" dirty="0"/>
              <a:t>Avannepotilaat kokivat avanneohjauksen pääsääntöisesti hyväksi ja varsinkin nuoret hoitajat koettiin motivoituneiksi ohjaajiksi.</a:t>
            </a:r>
          </a:p>
          <a:p>
            <a:r>
              <a:rPr lang="fi-FI" sz="2900" dirty="0"/>
              <a:t>Silti varsinkin hoitohenkilökunnan kyselyissä oli selvästi havaittavissa, että avannekoulutuksille oli todellinen tarve ja koulutuksia toivottiin jatkossa enemmän.</a:t>
            </a:r>
          </a:p>
          <a:p>
            <a:r>
              <a:rPr lang="fi-FI" sz="2900" dirty="0"/>
              <a:t>Hoitajat kokivat kyselyn vaikeaksi, koska ne sisälsivät paljon ns. ”nippelitietoutta” mm. diagnooseista, toimenpiteistä, avannepotilaan ravitsemuksesta sekä avanneohjaamisesta. </a:t>
            </a:r>
          </a:p>
          <a:p>
            <a:r>
              <a:rPr lang="fi-FI" sz="2900" dirty="0"/>
              <a:t>Potilaat kaipasivat enemmän ohjausta mm. ravitsemuksesta,  avanteen vaikutuksesta minäkuvaan, seksuaalisuuteen ja harrastuksiin.</a:t>
            </a:r>
          </a:p>
          <a:p>
            <a:pPr marL="0" indent="0" algn="ctr">
              <a:buNone/>
            </a:pPr>
            <a:endParaRPr lang="fi-FI" sz="1500" dirty="0"/>
          </a:p>
          <a:p>
            <a:pPr marL="0" indent="0" algn="ctr">
              <a:buNone/>
            </a:pPr>
            <a:r>
              <a:rPr lang="fi-FI" sz="1500" dirty="0"/>
              <a:t>               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103920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rkkeri">
  <a:themeElements>
    <a:clrScheme name="Erkkeri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Erkkeri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rkkeri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278</TotalTime>
  <Words>904</Words>
  <Application>Microsoft Office PowerPoint</Application>
  <PresentationFormat>Näytössä katseltava diaesitys (4:3)</PresentationFormat>
  <Paragraphs>100</Paragraphs>
  <Slides>30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30</vt:i4>
      </vt:variant>
    </vt:vector>
  </HeadingPairs>
  <TitlesOfParts>
    <vt:vector size="35" baseType="lpstr">
      <vt:lpstr>Calibri</vt:lpstr>
      <vt:lpstr>Century Schoolbook</vt:lpstr>
      <vt:lpstr>Wingdings</vt:lpstr>
      <vt:lpstr>Wingdings 2</vt:lpstr>
      <vt:lpstr>Erkkeri</vt:lpstr>
      <vt:lpstr>Avanne ku avanne- projekti</vt:lpstr>
      <vt:lpstr>Projektin lähtökohdat</vt:lpstr>
      <vt:lpstr>Lähtökohdat</vt:lpstr>
      <vt:lpstr>projektin tavoitteet</vt:lpstr>
      <vt:lpstr>Projektin kulku</vt:lpstr>
      <vt:lpstr>Avannepotilaiden kysely 14 + 14 uutta avannepotilasta  </vt:lpstr>
      <vt:lpstr>Hoitohenkilökunnan kysely 35+26 vastaajaa</vt:lpstr>
      <vt:lpstr>Ajatuksia avanteen hoidosta projektin alussa</vt:lpstr>
      <vt:lpstr>Millaisia tutkimustuloksia saimme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Miten voimme kehittyä ohjaajina lisää?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Ohjaamisosaaminen</vt:lpstr>
      <vt:lpstr>PowerPoint-esitys</vt:lpstr>
      <vt:lpstr>PowerPoint-esitys</vt:lpstr>
      <vt:lpstr>Ajatuksia potilasohjaamisesta</vt:lpstr>
      <vt:lpstr>Projektityön hedelmät = mitä saatiin aikaiseksi?</vt:lpstr>
      <vt:lpstr>”Ilo syntyy siitä, kun ”tönkkösorminen juntturapotilas”  onnistuu sidoksen vaihtamisessa.” </vt:lpstr>
    </vt:vector>
  </TitlesOfParts>
  <Company>PPSHP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Avanne ku avanne- projekti</dc:title>
  <dc:creator>Svensk Maria</dc:creator>
  <cp:lastModifiedBy>Katja Marttinen</cp:lastModifiedBy>
  <cp:revision>48</cp:revision>
  <cp:lastPrinted>2018-10-29T08:59:19Z</cp:lastPrinted>
  <dcterms:created xsi:type="dcterms:W3CDTF">2018-10-08T11:43:53Z</dcterms:created>
  <dcterms:modified xsi:type="dcterms:W3CDTF">2018-12-17T15:57:13Z</dcterms:modified>
</cp:coreProperties>
</file>